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6">
  <p:sldMasterIdLst>
    <p:sldMasterId id="2147483687" r:id="rId1"/>
    <p:sldMasterId id="2147483752" r:id="rId2"/>
  </p:sldMasterIdLst>
  <p:notesMasterIdLst>
    <p:notesMasterId r:id="rId27"/>
  </p:notesMasterIdLst>
  <p:handoutMasterIdLst>
    <p:handoutMasterId r:id="rId28"/>
  </p:handoutMasterIdLst>
  <p:sldIdLst>
    <p:sldId id="384" r:id="rId3"/>
    <p:sldId id="466" r:id="rId4"/>
    <p:sldId id="612" r:id="rId5"/>
    <p:sldId id="468" r:id="rId6"/>
    <p:sldId id="480" r:id="rId7"/>
    <p:sldId id="626" r:id="rId8"/>
    <p:sldId id="627" r:id="rId9"/>
    <p:sldId id="628" r:id="rId10"/>
    <p:sldId id="604" r:id="rId11"/>
    <p:sldId id="607" r:id="rId12"/>
    <p:sldId id="629" r:id="rId13"/>
    <p:sldId id="630" r:id="rId14"/>
    <p:sldId id="619" r:id="rId15"/>
    <p:sldId id="632" r:id="rId16"/>
    <p:sldId id="624" r:id="rId17"/>
    <p:sldId id="634" r:id="rId18"/>
    <p:sldId id="636" r:id="rId19"/>
    <p:sldId id="637" r:id="rId20"/>
    <p:sldId id="633" r:id="rId21"/>
    <p:sldId id="635" r:id="rId22"/>
    <p:sldId id="638" r:id="rId23"/>
    <p:sldId id="639" r:id="rId24"/>
    <p:sldId id="610" r:id="rId25"/>
    <p:sldId id="611" r:id="rId26"/>
  </p:sldIdLst>
  <p:sldSz cx="9144000" cy="6858000" type="screen4x3"/>
  <p:notesSz cx="7315200" cy="9601200"/>
  <p:defaultTextStyle>
    <a:defPPr>
      <a:defRPr lang="en-US"/>
    </a:defPPr>
    <a:lvl1pPr algn="l" rtl="0" fontAlgn="base">
      <a:spcBef>
        <a:spcPct val="0"/>
      </a:spcBef>
      <a:spcAft>
        <a:spcPct val="0"/>
      </a:spcAft>
      <a:defRPr sz="2200" kern="1200">
        <a:solidFill>
          <a:schemeClr val="tx1"/>
        </a:solidFill>
        <a:latin typeface="Times New Roman" pitchFamily="18" charset="0"/>
        <a:ea typeface="+mn-ea"/>
        <a:cs typeface="+mn-cs"/>
      </a:defRPr>
    </a:lvl1pPr>
    <a:lvl2pPr marL="457200" algn="l" rtl="0" fontAlgn="base">
      <a:spcBef>
        <a:spcPct val="0"/>
      </a:spcBef>
      <a:spcAft>
        <a:spcPct val="0"/>
      </a:spcAft>
      <a:defRPr sz="2200" kern="1200">
        <a:solidFill>
          <a:schemeClr val="tx1"/>
        </a:solidFill>
        <a:latin typeface="Times New Roman" pitchFamily="18" charset="0"/>
        <a:ea typeface="+mn-ea"/>
        <a:cs typeface="+mn-cs"/>
      </a:defRPr>
    </a:lvl2pPr>
    <a:lvl3pPr marL="914400" algn="l" rtl="0" fontAlgn="base">
      <a:spcBef>
        <a:spcPct val="0"/>
      </a:spcBef>
      <a:spcAft>
        <a:spcPct val="0"/>
      </a:spcAft>
      <a:defRPr sz="2200" kern="1200">
        <a:solidFill>
          <a:schemeClr val="tx1"/>
        </a:solidFill>
        <a:latin typeface="Times New Roman" pitchFamily="18" charset="0"/>
        <a:ea typeface="+mn-ea"/>
        <a:cs typeface="+mn-cs"/>
      </a:defRPr>
    </a:lvl3pPr>
    <a:lvl4pPr marL="1371600" algn="l" rtl="0" fontAlgn="base">
      <a:spcBef>
        <a:spcPct val="0"/>
      </a:spcBef>
      <a:spcAft>
        <a:spcPct val="0"/>
      </a:spcAft>
      <a:defRPr sz="2200" kern="1200">
        <a:solidFill>
          <a:schemeClr val="tx1"/>
        </a:solidFill>
        <a:latin typeface="Times New Roman" pitchFamily="18" charset="0"/>
        <a:ea typeface="+mn-ea"/>
        <a:cs typeface="+mn-cs"/>
      </a:defRPr>
    </a:lvl4pPr>
    <a:lvl5pPr marL="1828800" algn="l" rtl="0" fontAlgn="base">
      <a:spcBef>
        <a:spcPct val="0"/>
      </a:spcBef>
      <a:spcAft>
        <a:spcPct val="0"/>
      </a:spcAft>
      <a:defRPr sz="2200" kern="1200">
        <a:solidFill>
          <a:schemeClr val="tx1"/>
        </a:solidFill>
        <a:latin typeface="Times New Roman" pitchFamily="18" charset="0"/>
        <a:ea typeface="+mn-ea"/>
        <a:cs typeface="+mn-cs"/>
      </a:defRPr>
    </a:lvl5pPr>
    <a:lvl6pPr marL="2286000" algn="l" defTabSz="914400" rtl="0" eaLnBrk="1" latinLnBrk="0" hangingPunct="1">
      <a:defRPr sz="2200" kern="1200">
        <a:solidFill>
          <a:schemeClr val="tx1"/>
        </a:solidFill>
        <a:latin typeface="Times New Roman" pitchFamily="18" charset="0"/>
        <a:ea typeface="+mn-ea"/>
        <a:cs typeface="+mn-cs"/>
      </a:defRPr>
    </a:lvl6pPr>
    <a:lvl7pPr marL="2743200" algn="l" defTabSz="914400" rtl="0" eaLnBrk="1" latinLnBrk="0" hangingPunct="1">
      <a:defRPr sz="2200" kern="1200">
        <a:solidFill>
          <a:schemeClr val="tx1"/>
        </a:solidFill>
        <a:latin typeface="Times New Roman" pitchFamily="18" charset="0"/>
        <a:ea typeface="+mn-ea"/>
        <a:cs typeface="+mn-cs"/>
      </a:defRPr>
    </a:lvl7pPr>
    <a:lvl8pPr marL="3200400" algn="l" defTabSz="914400" rtl="0" eaLnBrk="1" latinLnBrk="0" hangingPunct="1">
      <a:defRPr sz="2200" kern="1200">
        <a:solidFill>
          <a:schemeClr val="tx1"/>
        </a:solidFill>
        <a:latin typeface="Times New Roman" pitchFamily="18" charset="0"/>
        <a:ea typeface="+mn-ea"/>
        <a:cs typeface="+mn-cs"/>
      </a:defRPr>
    </a:lvl8pPr>
    <a:lvl9pPr marL="3657600" algn="l" defTabSz="914400"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1A5EAD-D77A-3A2A-9B91-1CCE6929953C}" name="Timi Omoteso" initials="TO" userId="44cbbf9ee5bdc15b"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Gamze Nur CERME" initials="GNC" lastIdx="1" clrIdx="0"/>
  <p:cmAuthor id="1" name="Emily Ehrlich" initials="EE" lastIdx="1" clrIdx="1">
    <p:extLst>
      <p:ext uri="{19B8F6BF-5375-455C-9EA6-DF929625EA0E}">
        <p15:presenceInfo xmlns:p15="http://schemas.microsoft.com/office/powerpoint/2012/main" userId="S::eehrlich@students.kennesaw.edu::a3e9427a-3d58-4aaa-bc36-c261187893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FF"/>
    <a:srgbClr val="D6009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91DD41-3E1D-461C-B6FC-96C4601E8553}" v="59" dt="2023-05-03T13:35:04.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0" autoAdjust="0"/>
    <p:restoredTop sz="86722" autoAdjust="0"/>
  </p:normalViewPr>
  <p:slideViewPr>
    <p:cSldViewPr snapToGrid="0">
      <p:cViewPr>
        <p:scale>
          <a:sx n="125" d="100"/>
          <a:sy n="125" d="100"/>
        </p:scale>
        <p:origin x="2856" y="390"/>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19459" name="Rectangle 3"/>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19460"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r>
              <a:rPr lang="en-US"/>
              <a:t>Univ. of Bath, University of Bath Iris Image Database, http://www.bath.ac.uk/elec-eng/pp/sipg/ (2004).</a:t>
            </a:r>
          </a:p>
        </p:txBody>
      </p:sp>
      <p:sp>
        <p:nvSpPr>
          <p:cNvPr id="19461"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1BF8C4EA-0FD7-42D0-BDC2-C07FD6DC19FA}" type="slidenum">
              <a:rPr lang="en-US"/>
              <a:pPr>
                <a:defRPr/>
              </a:pPr>
              <a:t>‹#›</a:t>
            </a:fld>
            <a:endParaRPr lang="en-US"/>
          </a:p>
        </p:txBody>
      </p:sp>
    </p:spTree>
    <p:extLst>
      <p:ext uri="{BB962C8B-B14F-4D97-AF65-F5344CB8AC3E}">
        <p14:creationId xmlns:p14="http://schemas.microsoft.com/office/powerpoint/2010/main" val="377771343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75779"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81" name="Rectangle 5"/>
          <p:cNvSpPr>
            <a:spLocks noGrp="1" noChangeArrowheads="1"/>
          </p:cNvSpPr>
          <p:nvPr>
            <p:ph type="body" sz="quarter" idx="3"/>
          </p:nvPr>
        </p:nvSpPr>
        <p:spPr bwMode="auto">
          <a:xfrm>
            <a:off x="731841" y="4560889"/>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5782"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r>
              <a:rPr lang="en-US"/>
              <a:t>Univ. of Bath, University of Bath Iris Image Database, http://www.bath.ac.uk/elec-eng/pp/sipg/ (2004).</a:t>
            </a:r>
          </a:p>
        </p:txBody>
      </p:sp>
      <p:sp>
        <p:nvSpPr>
          <p:cNvPr id="75783"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89D5BCDF-B0DF-431C-98CB-D4D1258F795D}" type="slidenum">
              <a:rPr lang="en-US"/>
              <a:pPr>
                <a:defRPr/>
              </a:pPr>
              <a:t>‹#›</a:t>
            </a:fld>
            <a:endParaRPr lang="en-US"/>
          </a:p>
        </p:txBody>
      </p:sp>
    </p:spTree>
    <p:extLst>
      <p:ext uri="{BB962C8B-B14F-4D97-AF65-F5344CB8AC3E}">
        <p14:creationId xmlns:p14="http://schemas.microsoft.com/office/powerpoint/2010/main" val="33051374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p:spPr>
        <p:txBody>
          <a:bodyPr/>
          <a:lstStyle/>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US" sz="800" dirty="0"/>
          </a:p>
        </p:txBody>
      </p:sp>
      <p:sp>
        <p:nvSpPr>
          <p:cNvPr id="2" name="Altbilgi Yer Tutucusu 1"/>
          <p:cNvSpPr>
            <a:spLocks noGrp="1"/>
          </p:cNvSpPr>
          <p:nvPr>
            <p:ph type="ftr" sz="quarter" idx="10"/>
          </p:nvPr>
        </p:nvSpPr>
        <p:spPr/>
        <p:txBody>
          <a:bodyPr/>
          <a:lstStyle/>
          <a:p>
            <a:pPr>
              <a:defRPr/>
            </a:pPr>
            <a:r>
              <a:rPr lang="en-US"/>
              <a:t>Univ. of Bath, University of Bath Iris Image Database, http://www.bath.ac.uk/elec-eng/pp/sipg/ (2004).</a:t>
            </a:r>
          </a:p>
        </p:txBody>
      </p:sp>
      <p:sp>
        <p:nvSpPr>
          <p:cNvPr id="3" name="Slayt Numarası Yer Tutucusu 2"/>
          <p:cNvSpPr>
            <a:spLocks noGrp="1"/>
          </p:cNvSpPr>
          <p:nvPr>
            <p:ph type="sldNum" sz="quarter" idx="11"/>
          </p:nvPr>
        </p:nvSpPr>
        <p:spPr/>
        <p:txBody>
          <a:bodyPr/>
          <a:lstStyle/>
          <a:p>
            <a:pPr>
              <a:defRPr/>
            </a:pPr>
            <a:fld id="{89D5BCDF-B0DF-431C-98CB-D4D1258F795D}" type="slidenum">
              <a:rPr lang="en-US" smtClean="0"/>
              <a:pPr>
                <a:defRPr/>
              </a:pPr>
              <a:t>1</a:t>
            </a:fld>
            <a:endParaRPr lang="en-US"/>
          </a:p>
        </p:txBody>
      </p:sp>
    </p:spTree>
    <p:extLst>
      <p:ext uri="{BB962C8B-B14F-4D97-AF65-F5344CB8AC3E}">
        <p14:creationId xmlns:p14="http://schemas.microsoft.com/office/powerpoint/2010/main" val="825736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Univ. of Bath, University of Bath Iris Image Database, http://www.bath.ac.uk/elec-eng/pp/sipg/ (2004).</a:t>
            </a:r>
          </a:p>
        </p:txBody>
      </p:sp>
      <p:sp>
        <p:nvSpPr>
          <p:cNvPr id="5" name="Slide Number Placeholder 4"/>
          <p:cNvSpPr>
            <a:spLocks noGrp="1"/>
          </p:cNvSpPr>
          <p:nvPr>
            <p:ph type="sldNum" sz="quarter" idx="5"/>
          </p:nvPr>
        </p:nvSpPr>
        <p:spPr/>
        <p:txBody>
          <a:bodyPr/>
          <a:lstStyle/>
          <a:p>
            <a:pPr>
              <a:defRPr/>
            </a:pPr>
            <a:fld id="{89D5BCDF-B0DF-431C-98CB-D4D1258F795D}" type="slidenum">
              <a:rPr lang="en-US" smtClean="0"/>
              <a:pPr>
                <a:defRPr/>
              </a:pPr>
              <a:t>11</a:t>
            </a:fld>
            <a:endParaRPr lang="en-US"/>
          </a:p>
        </p:txBody>
      </p:sp>
    </p:spTree>
    <p:extLst>
      <p:ext uri="{BB962C8B-B14F-4D97-AF65-F5344CB8AC3E}">
        <p14:creationId xmlns:p14="http://schemas.microsoft.com/office/powerpoint/2010/main" val="404991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Univ. of Bath, University of Bath Iris Image Database, http://www.bath.ac.uk/elec-eng/pp/sipg/ (2004).</a:t>
            </a:r>
          </a:p>
        </p:txBody>
      </p:sp>
      <p:sp>
        <p:nvSpPr>
          <p:cNvPr id="5" name="Slide Number Placeholder 4"/>
          <p:cNvSpPr>
            <a:spLocks noGrp="1"/>
          </p:cNvSpPr>
          <p:nvPr>
            <p:ph type="sldNum" sz="quarter" idx="5"/>
          </p:nvPr>
        </p:nvSpPr>
        <p:spPr/>
        <p:txBody>
          <a:bodyPr/>
          <a:lstStyle/>
          <a:p>
            <a:pPr>
              <a:defRPr/>
            </a:pPr>
            <a:fld id="{89D5BCDF-B0DF-431C-98CB-D4D1258F795D}" type="slidenum">
              <a:rPr lang="en-US" smtClean="0"/>
              <a:pPr>
                <a:defRPr/>
              </a:pPr>
              <a:t>12</a:t>
            </a:fld>
            <a:endParaRPr lang="en-US"/>
          </a:p>
        </p:txBody>
      </p:sp>
    </p:spTree>
    <p:extLst>
      <p:ext uri="{BB962C8B-B14F-4D97-AF65-F5344CB8AC3E}">
        <p14:creationId xmlns:p14="http://schemas.microsoft.com/office/powerpoint/2010/main" val="3640845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15</a:t>
            </a:fld>
            <a:endParaRPr lang="en-US"/>
          </a:p>
        </p:txBody>
      </p:sp>
    </p:spTree>
    <p:extLst>
      <p:ext uri="{BB962C8B-B14F-4D97-AF65-F5344CB8AC3E}">
        <p14:creationId xmlns:p14="http://schemas.microsoft.com/office/powerpoint/2010/main" val="54749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16</a:t>
            </a:fld>
            <a:endParaRPr lang="en-US"/>
          </a:p>
        </p:txBody>
      </p:sp>
    </p:spTree>
    <p:extLst>
      <p:ext uri="{BB962C8B-B14F-4D97-AF65-F5344CB8AC3E}">
        <p14:creationId xmlns:p14="http://schemas.microsoft.com/office/powerpoint/2010/main" val="198670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17</a:t>
            </a:fld>
            <a:endParaRPr lang="en-US"/>
          </a:p>
        </p:txBody>
      </p:sp>
    </p:spTree>
    <p:extLst>
      <p:ext uri="{BB962C8B-B14F-4D97-AF65-F5344CB8AC3E}">
        <p14:creationId xmlns:p14="http://schemas.microsoft.com/office/powerpoint/2010/main" val="3918244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18</a:t>
            </a:fld>
            <a:endParaRPr lang="en-US"/>
          </a:p>
        </p:txBody>
      </p:sp>
    </p:spTree>
    <p:extLst>
      <p:ext uri="{BB962C8B-B14F-4D97-AF65-F5344CB8AC3E}">
        <p14:creationId xmlns:p14="http://schemas.microsoft.com/office/powerpoint/2010/main" val="702228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19</a:t>
            </a:fld>
            <a:endParaRPr lang="en-US"/>
          </a:p>
        </p:txBody>
      </p:sp>
    </p:spTree>
    <p:extLst>
      <p:ext uri="{BB962C8B-B14F-4D97-AF65-F5344CB8AC3E}">
        <p14:creationId xmlns:p14="http://schemas.microsoft.com/office/powerpoint/2010/main" val="3586432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20</a:t>
            </a:fld>
            <a:endParaRPr lang="en-US"/>
          </a:p>
        </p:txBody>
      </p:sp>
    </p:spTree>
    <p:extLst>
      <p:ext uri="{BB962C8B-B14F-4D97-AF65-F5344CB8AC3E}">
        <p14:creationId xmlns:p14="http://schemas.microsoft.com/office/powerpoint/2010/main" val="224266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21</a:t>
            </a:fld>
            <a:endParaRPr lang="en-US"/>
          </a:p>
        </p:txBody>
      </p:sp>
    </p:spTree>
    <p:extLst>
      <p:ext uri="{BB962C8B-B14F-4D97-AF65-F5344CB8AC3E}">
        <p14:creationId xmlns:p14="http://schemas.microsoft.com/office/powerpoint/2010/main" val="27818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525"/>
              </a:spcBef>
              <a:buClr>
                <a:srgbClr val="7030A0"/>
              </a:buCl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22</a:t>
            </a:fld>
            <a:endParaRPr lang="en-US"/>
          </a:p>
        </p:txBody>
      </p:sp>
    </p:spTree>
    <p:extLst>
      <p:ext uri="{BB962C8B-B14F-4D97-AF65-F5344CB8AC3E}">
        <p14:creationId xmlns:p14="http://schemas.microsoft.com/office/powerpoint/2010/main" val="112825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tr-TR" sz="1200" b="1" kern="0" baseline="0" dirty="0"/>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2</a:t>
            </a:fld>
            <a:endParaRPr lang="en-US"/>
          </a:p>
        </p:txBody>
      </p:sp>
    </p:spTree>
    <p:extLst>
      <p:ext uri="{BB962C8B-B14F-4D97-AF65-F5344CB8AC3E}">
        <p14:creationId xmlns:p14="http://schemas.microsoft.com/office/powerpoint/2010/main" val="657379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975" y="4416425"/>
            <a:ext cx="5505450" cy="4183063"/>
          </a:xfrm>
          <a:prstGeom prst="rect">
            <a:avLst/>
          </a:prstGeom>
        </p:spPr>
        <p:txBody>
          <a:bodyPr/>
          <a:lstStyle/>
          <a:p>
            <a:endParaRPr lang="tr-TR" sz="1200" kern="1200" dirty="0">
              <a:solidFill>
                <a:schemeClr val="tx1"/>
              </a:solidFill>
              <a:effectLst/>
              <a:latin typeface="Arial" charset="0"/>
              <a:ea typeface="+mn-ea"/>
              <a:cs typeface="+mn-cs"/>
            </a:endParaRPr>
          </a:p>
        </p:txBody>
      </p:sp>
      <p:sp>
        <p:nvSpPr>
          <p:cNvPr id="4" name="Altbilgi Yer Tutucusu 3"/>
          <p:cNvSpPr>
            <a:spLocks noGrp="1"/>
          </p:cNvSpPr>
          <p:nvPr>
            <p:ph type="ftr" sz="quarter" idx="10"/>
          </p:nvPr>
        </p:nvSpPr>
        <p:spPr/>
        <p:txBody>
          <a:bodyPr/>
          <a:lstStyle/>
          <a:p>
            <a:pPr>
              <a:defRPr/>
            </a:pPr>
            <a:r>
              <a:rPr lang="en-US"/>
              <a:t>Univ. of Bath, University of Bath Iris Image Database, http://www.bath.ac.uk/elec-eng/pp/sipg/ (2004).</a:t>
            </a:r>
            <a:endParaRPr lang="en-US" dirty="0"/>
          </a:p>
        </p:txBody>
      </p:sp>
      <p:sp>
        <p:nvSpPr>
          <p:cNvPr id="5" name="Slayt Numarası Yer Tutucusu 4"/>
          <p:cNvSpPr>
            <a:spLocks noGrp="1"/>
          </p:cNvSpPr>
          <p:nvPr>
            <p:ph type="sldNum" sz="quarter" idx="11"/>
          </p:nvPr>
        </p:nvSpPr>
        <p:spPr/>
        <p:txBody>
          <a:bodyPr/>
          <a:lstStyle/>
          <a:p>
            <a:pPr>
              <a:defRPr/>
            </a:pPr>
            <a:fld id="{89D5BCDF-B0DF-431C-98CB-D4D1258F795D}" type="slidenum">
              <a:rPr lang="en-US" smtClean="0"/>
              <a:pPr>
                <a:defRPr/>
              </a:pPr>
              <a:t>23</a:t>
            </a:fld>
            <a:endParaRPr lang="en-US" dirty="0"/>
          </a:p>
        </p:txBody>
      </p:sp>
    </p:spTree>
    <p:extLst>
      <p:ext uri="{BB962C8B-B14F-4D97-AF65-F5344CB8AC3E}">
        <p14:creationId xmlns:p14="http://schemas.microsoft.com/office/powerpoint/2010/main" val="292984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sz="1100" b="1" kern="0" dirty="0"/>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3</a:t>
            </a:fld>
            <a:endParaRPr lang="en-US"/>
          </a:p>
        </p:txBody>
      </p:sp>
    </p:spTree>
    <p:extLst>
      <p:ext uri="{BB962C8B-B14F-4D97-AF65-F5344CB8AC3E}">
        <p14:creationId xmlns:p14="http://schemas.microsoft.com/office/powerpoint/2010/main" val="203729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sz="1200" b="1" kern="0" dirty="0"/>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4</a:t>
            </a:fld>
            <a:endParaRPr lang="en-US"/>
          </a:p>
        </p:txBody>
      </p:sp>
    </p:spTree>
    <p:extLst>
      <p:ext uri="{BB962C8B-B14F-4D97-AF65-F5344CB8AC3E}">
        <p14:creationId xmlns:p14="http://schemas.microsoft.com/office/powerpoint/2010/main" val="3123151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sz="1200" kern="1200" dirty="0">
              <a:solidFill>
                <a:schemeClr val="tx1"/>
              </a:solidFill>
              <a:effectLst/>
              <a:latin typeface="Arial" charset="0"/>
              <a:ea typeface="+mn-ea"/>
              <a:cs typeface="+mn-cs"/>
            </a:endParaRPr>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5</a:t>
            </a:fld>
            <a:endParaRPr lang="en-US"/>
          </a:p>
        </p:txBody>
      </p:sp>
    </p:spTree>
    <p:extLst>
      <p:ext uri="{BB962C8B-B14F-4D97-AF65-F5344CB8AC3E}">
        <p14:creationId xmlns:p14="http://schemas.microsoft.com/office/powerpoint/2010/main" val="2358456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However, </a:t>
            </a:r>
            <a:r>
              <a:rPr lang="en-US" sz="1200" kern="1200" dirty="0">
                <a:solidFill>
                  <a:schemeClr val="tx1"/>
                </a:solidFill>
                <a:effectLst/>
                <a:latin typeface="Arial" charset="0"/>
                <a:ea typeface="+mn-ea"/>
                <a:cs typeface="+mn-cs"/>
              </a:rPr>
              <a:t>the captured iris image determines the accuracy of the recognition systems.</a:t>
            </a:r>
            <a:endParaRPr lang="en-US" dirty="0">
              <a:effectLst/>
            </a:endParaRPr>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 a less restrictive environment, where the subject has the ability to move about freely, the majority of images captured are considered non-idea. </a:t>
            </a:r>
            <a:r>
              <a:rPr lang="en-US" sz="1200" kern="1200" dirty="0">
                <a:solidFill>
                  <a:schemeClr val="tx1"/>
                </a:solidFill>
                <a:effectLst/>
                <a:latin typeface="Arial" charset="0"/>
                <a:ea typeface="+mn-ea"/>
                <a:cs typeface="+mn-cs"/>
              </a:rPr>
              <a:t>Non-ideal images include images with a lack of pixels, eyelid/eyelash occlusions, specular refraction, and blur. Here you can see a blur present in the iris section cause by a shift eye focal point location within first image on the left. Middle image demonstrates and example of an eyelid occlusion which is covering slightly under half the iris and the last image on the right displays an eyelash occlusion where eyelashes can bee seen intruding upon the iris pattern area</a:t>
            </a:r>
            <a:endParaRPr lang="en-US" dirty="0"/>
          </a:p>
          <a:p>
            <a:endParaRPr lang="en-US" sz="1200" kern="1200" dirty="0">
              <a:solidFill>
                <a:schemeClr val="tx1"/>
              </a:solidFill>
              <a:effectLst/>
              <a:latin typeface="Arial" charset="0"/>
              <a:ea typeface="+mn-ea"/>
              <a:cs typeface="+mn-cs"/>
            </a:endParaRP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Other challenges when dealing with off-angle iris images, unlike frontal images, are several distortion issues.  Including gaze angle which can cause corneal refraction </a:t>
            </a:r>
            <a:r>
              <a:rPr lang="en-US" sz="1200" kern="1200" dirty="0" err="1">
                <a:solidFill>
                  <a:schemeClr val="tx1"/>
                </a:solidFill>
                <a:effectLst/>
                <a:latin typeface="Arial" charset="0"/>
                <a:ea typeface="+mn-ea"/>
                <a:cs typeface="+mn-cs"/>
              </a:rPr>
              <a:t>limbis</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occulations</a:t>
            </a:r>
            <a:r>
              <a:rPr lang="en-US" sz="1200" kern="1200" dirty="0">
                <a:solidFill>
                  <a:schemeClr val="tx1"/>
                </a:solidFill>
                <a:effectLst/>
                <a:latin typeface="Arial" charset="0"/>
                <a:ea typeface="+mn-ea"/>
                <a:cs typeface="+mn-cs"/>
              </a:rPr>
              <a:t> and depth of filed blue,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for example we will look at limbus </a:t>
            </a:r>
            <a:r>
              <a:rPr lang="en-US" sz="1200" kern="1200" dirty="0" err="1">
                <a:solidFill>
                  <a:schemeClr val="tx1"/>
                </a:solidFill>
                <a:effectLst/>
                <a:latin typeface="Arial" charset="0"/>
                <a:ea typeface="+mn-ea"/>
                <a:cs typeface="+mn-cs"/>
              </a:rPr>
              <a:t>occulstion</a:t>
            </a:r>
            <a:r>
              <a:rPr lang="en-US" sz="1200" kern="1200" dirty="0">
                <a:solidFill>
                  <a:schemeClr val="tx1"/>
                </a:solidFill>
                <a:effectLst/>
                <a:latin typeface="Arial" charset="0"/>
                <a:ea typeface="+mn-ea"/>
                <a:cs typeface="+mn-cs"/>
              </a:rPr>
              <a:t>, the lumbus separates iris from sclera, but is not part of the iris texture. When comparing the frontal and off </a:t>
            </a:r>
            <a:r>
              <a:rPr lang="en-US" sz="1200" kern="1200" dirty="0" err="1">
                <a:solidFill>
                  <a:schemeClr val="tx1"/>
                </a:solidFill>
                <a:effectLst/>
                <a:latin typeface="Arial" charset="0"/>
                <a:ea typeface="+mn-ea"/>
                <a:cs typeface="+mn-cs"/>
              </a:rPr>
              <a:t>agnle</a:t>
            </a:r>
            <a:r>
              <a:rPr lang="en-US" sz="1200" kern="1200" dirty="0">
                <a:solidFill>
                  <a:schemeClr val="tx1"/>
                </a:solidFill>
                <a:effectLst/>
                <a:latin typeface="Arial" charset="0"/>
                <a:ea typeface="+mn-ea"/>
                <a:cs typeface="+mn-cs"/>
              </a:rPr>
              <a:t> images, The depth of the limbus in the frontal vs the off angle provided is smaller and therefore must be accounted for or the iris pattern is going to be distorted by the limbus if </a:t>
            </a:r>
            <a:r>
              <a:rPr lang="en-US" sz="1200" kern="1200" dirty="0" err="1">
                <a:solidFill>
                  <a:schemeClr val="tx1"/>
                </a:solidFill>
                <a:effectLst/>
                <a:latin typeface="Arial" charset="0"/>
                <a:ea typeface="+mn-ea"/>
                <a:cs typeface="+mn-cs"/>
              </a:rPr>
              <a:t>catured</a:t>
            </a:r>
            <a:r>
              <a:rPr lang="en-US" sz="1200" kern="1200" dirty="0">
                <a:solidFill>
                  <a:schemeClr val="tx1"/>
                </a:solidFill>
                <a:effectLst/>
                <a:latin typeface="Arial" charset="0"/>
                <a:ea typeface="+mn-ea"/>
                <a:cs typeface="+mn-cs"/>
              </a:rPr>
              <a:t> during segmentation. </a:t>
            </a:r>
          </a:p>
          <a:p>
            <a:r>
              <a:rPr lang="en-US" sz="1200" kern="1200" dirty="0">
                <a:solidFill>
                  <a:schemeClr val="tx1"/>
                </a:solidFill>
                <a:effectLst/>
                <a:latin typeface="Arial" charset="0"/>
                <a:ea typeface="+mn-ea"/>
                <a:cs typeface="+mn-cs"/>
              </a:rPr>
              <a:t>for example, if you look at the frontal and iris images on this slide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Another distortion cause by a difference in gaze angle is the overall shape of the iris itself,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when you look at the frontal images vs the off angle images on this slide. You can see a change in iris shape, where the frontal image is circular while the off angle image is elliptical.</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pupil dilation is another common issue when dealing with off-angle images which results in a 3D iris texture and </a:t>
            </a:r>
            <a:r>
              <a:rPr lang="en-US" sz="1200" kern="1200" dirty="0" err="1">
                <a:solidFill>
                  <a:schemeClr val="tx1"/>
                </a:solidFill>
                <a:effectLst/>
                <a:latin typeface="Arial" charset="0"/>
                <a:ea typeface="+mn-ea"/>
                <a:cs typeface="+mn-cs"/>
              </a:rPr>
              <a:t>occulstions</a:t>
            </a:r>
            <a:r>
              <a:rPr lang="en-US" sz="1200" kern="1200" dirty="0">
                <a:solidFill>
                  <a:schemeClr val="tx1"/>
                </a:solidFill>
                <a:effectLst/>
                <a:latin typeface="Arial" charset="0"/>
                <a:ea typeface="+mn-ea"/>
                <a:cs typeface="+mn-cs"/>
              </a:rPr>
              <a:t>. when comparing the </a:t>
            </a:r>
            <a:r>
              <a:rPr lang="en-US" sz="1200" kern="1200" dirty="0" err="1">
                <a:solidFill>
                  <a:schemeClr val="tx1"/>
                </a:solidFill>
                <a:effectLst/>
                <a:latin typeface="Arial" charset="0"/>
                <a:ea typeface="+mn-ea"/>
                <a:cs typeface="+mn-cs"/>
              </a:rPr>
              <a:t>conststritcted</a:t>
            </a:r>
            <a:r>
              <a:rPr lang="en-US" sz="1200" kern="1200" dirty="0">
                <a:solidFill>
                  <a:schemeClr val="tx1"/>
                </a:solidFill>
                <a:effectLst/>
                <a:latin typeface="Arial" charset="0"/>
                <a:ea typeface="+mn-ea"/>
                <a:cs typeface="+mn-cs"/>
              </a:rPr>
              <a:t> iris image vs the dilated iris image provided there can be seen a change in the 3D iris texture.</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another challenge present is when there are </a:t>
            </a:r>
          </a:p>
          <a:p>
            <a:r>
              <a:rPr lang="en-US" sz="1200" kern="1200" dirty="0">
                <a:solidFill>
                  <a:schemeClr val="tx1"/>
                </a:solidFill>
                <a:effectLst/>
                <a:latin typeface="Arial" charset="0"/>
                <a:ea typeface="+mn-ea"/>
                <a:cs typeface="+mn-cs"/>
              </a:rPr>
              <a:t>“</a:t>
            </a:r>
            <a:r>
              <a:rPr lang="en-US" sz="1200" b="0" i="0" u="none" strike="noStrike" kern="1200" dirty="0">
                <a:solidFill>
                  <a:schemeClr val="tx1"/>
                </a:solidFill>
                <a:effectLst/>
                <a:latin typeface="Arial" charset="0"/>
                <a:ea typeface="+mn-ea"/>
                <a:cs typeface="+mn-cs"/>
              </a:rPr>
              <a:t>Changes in contraction of the ciliary muscles where the focal distance of the eye altered, causing nearer or farther images to come into focus on the retina; known as </a:t>
            </a:r>
            <a:r>
              <a:rPr lang="en-US" sz="1200" kern="1200" dirty="0">
                <a:solidFill>
                  <a:schemeClr val="tx1"/>
                </a:solidFill>
                <a:effectLst/>
                <a:latin typeface="Arial" charset="0"/>
                <a:ea typeface="+mn-ea"/>
                <a:cs typeface="+mn-cs"/>
              </a:rPr>
              <a:t>lens accommodation.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There are two favored solutions for off angle iris recognition 1 and 2. Which I will be analyzing and comparing in this power. These solutions presented poor recognition beyond that of 30 degree. According to research up to date there is no comprehensive framework dedicated to handling the recognition of off-angle iris images. I will be analyzing the two different approaches in the two slides.</a:t>
            </a:r>
          </a:p>
          <a:p>
            <a:endParaRPr lang="en-US" sz="1200" kern="1200" dirty="0">
              <a:solidFill>
                <a:schemeClr val="tx1"/>
              </a:solidFill>
              <a:effectLst/>
              <a:latin typeface="Arial" charset="0"/>
              <a:ea typeface="+mn-ea"/>
              <a:cs typeface="+mn-cs"/>
            </a:endParaRPr>
          </a:p>
          <a:p>
            <a:endParaRPr lang="en-US" dirty="0"/>
          </a:p>
          <a:p>
            <a:endParaRPr lang="en-US" dirty="0"/>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6</a:t>
            </a:fld>
            <a:endParaRPr lang="en-US"/>
          </a:p>
        </p:txBody>
      </p:sp>
    </p:spTree>
    <p:extLst>
      <p:ext uri="{BB962C8B-B14F-4D97-AF65-F5344CB8AC3E}">
        <p14:creationId xmlns:p14="http://schemas.microsoft.com/office/powerpoint/2010/main" val="310353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endParaRPr lang="tr-TR" sz="1200" b="1" kern="0" dirty="0"/>
          </a:p>
        </p:txBody>
      </p:sp>
      <p:sp>
        <p:nvSpPr>
          <p:cNvPr id="4" name="Slayt Numarası Yer Tutucusu 3"/>
          <p:cNvSpPr>
            <a:spLocks noGrp="1"/>
          </p:cNvSpPr>
          <p:nvPr>
            <p:ph type="sldNum" sz="quarter" idx="10"/>
          </p:nvPr>
        </p:nvSpPr>
        <p:spPr/>
        <p:txBody>
          <a:bodyPr/>
          <a:lstStyle/>
          <a:p>
            <a:pPr>
              <a:defRPr/>
            </a:pPr>
            <a:fld id="{89D5BCDF-B0DF-431C-98CB-D4D1258F795D}" type="slidenum">
              <a:rPr lang="en-US" smtClean="0"/>
              <a:pPr>
                <a:defRPr/>
              </a:pPr>
              <a:t>7</a:t>
            </a:fld>
            <a:endParaRPr lang="en-US"/>
          </a:p>
        </p:txBody>
      </p:sp>
    </p:spTree>
    <p:extLst>
      <p:ext uri="{BB962C8B-B14F-4D97-AF65-F5344CB8AC3E}">
        <p14:creationId xmlns:p14="http://schemas.microsoft.com/office/powerpoint/2010/main" val="3912110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Univ. of Bath, University of Bath Iris Image Database, http://www.bath.ac.uk/elec-eng/pp/sipg/ (2004).</a:t>
            </a:r>
          </a:p>
        </p:txBody>
      </p:sp>
      <p:sp>
        <p:nvSpPr>
          <p:cNvPr id="5" name="Slide Number Placeholder 4"/>
          <p:cNvSpPr>
            <a:spLocks noGrp="1"/>
          </p:cNvSpPr>
          <p:nvPr>
            <p:ph type="sldNum" sz="quarter" idx="5"/>
          </p:nvPr>
        </p:nvSpPr>
        <p:spPr/>
        <p:txBody>
          <a:bodyPr/>
          <a:lstStyle/>
          <a:p>
            <a:pPr>
              <a:defRPr/>
            </a:pPr>
            <a:fld id="{89D5BCDF-B0DF-431C-98CB-D4D1258F795D}" type="slidenum">
              <a:rPr lang="en-US" smtClean="0"/>
              <a:pPr>
                <a:defRPr/>
              </a:pPr>
              <a:t>8</a:t>
            </a:fld>
            <a:endParaRPr lang="en-US"/>
          </a:p>
        </p:txBody>
      </p:sp>
    </p:spTree>
    <p:extLst>
      <p:ext uri="{BB962C8B-B14F-4D97-AF65-F5344CB8AC3E}">
        <p14:creationId xmlns:p14="http://schemas.microsoft.com/office/powerpoint/2010/main" val="149190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9D5BCDF-B0DF-431C-98CB-D4D1258F795D}" type="slidenum">
              <a:rPr lang="en-US" smtClean="0"/>
              <a:pPr>
                <a:defRPr/>
              </a:pPr>
              <a:t>9</a:t>
            </a:fld>
            <a:endParaRPr lang="en-US"/>
          </a:p>
        </p:txBody>
      </p:sp>
    </p:spTree>
    <p:extLst>
      <p:ext uri="{BB962C8B-B14F-4D97-AF65-F5344CB8AC3E}">
        <p14:creationId xmlns:p14="http://schemas.microsoft.com/office/powerpoint/2010/main" val="3719819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4"/>
          <p:cNvSpPr>
            <a:spLocks noChangeArrowheads="1"/>
          </p:cNvSpPr>
          <p:nvPr userDrawn="1"/>
        </p:nvSpPr>
        <p:spPr bwMode="auto">
          <a:xfrm>
            <a:off x="0" y="2057400"/>
            <a:ext cx="9144000" cy="48006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a:solidFill>
                <a:srgbClr val="000000"/>
              </a:solidFill>
              <a:latin typeface="Arial" charset="0"/>
            </a:endParaRPr>
          </a:p>
        </p:txBody>
      </p:sp>
      <p:sp>
        <p:nvSpPr>
          <p:cNvPr id="5" name="Line 7"/>
          <p:cNvSpPr>
            <a:spLocks noChangeShapeType="1"/>
          </p:cNvSpPr>
          <p:nvPr userDrawn="1"/>
        </p:nvSpPr>
        <p:spPr bwMode="auto">
          <a:xfrm>
            <a:off x="0" y="3822700"/>
            <a:ext cx="7104063" cy="0"/>
          </a:xfrm>
          <a:prstGeom prst="line">
            <a:avLst/>
          </a:prstGeom>
          <a:noFill/>
          <a:ln w="3175">
            <a:solidFill>
              <a:srgbClr val="B0B0A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userDrawn="1"/>
        </p:nvSpPr>
        <p:spPr bwMode="auto">
          <a:xfrm>
            <a:off x="773113" y="3048000"/>
            <a:ext cx="8370887" cy="0"/>
          </a:xfrm>
          <a:prstGeom prst="line">
            <a:avLst/>
          </a:prstGeom>
          <a:noFill/>
          <a:ln w="3175">
            <a:solidFill>
              <a:srgbClr val="B0B0A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8"/>
          <p:cNvSpPr>
            <a:spLocks noChangeShapeType="1"/>
          </p:cNvSpPr>
          <p:nvPr userDrawn="1"/>
        </p:nvSpPr>
        <p:spPr bwMode="auto">
          <a:xfrm>
            <a:off x="0" y="20574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Rectangle 43"/>
          <p:cNvSpPr>
            <a:spLocks noChangeArrowheads="1"/>
          </p:cNvSpPr>
          <p:nvPr userDrawn="1"/>
        </p:nvSpPr>
        <p:spPr bwMode="auto">
          <a:xfrm>
            <a:off x="742950" y="2162175"/>
            <a:ext cx="8401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800" tIns="50800" rIns="64800" bIns="50800"/>
          <a:lstStyle/>
          <a:p>
            <a:pPr defTabSz="1073150">
              <a:lnSpc>
                <a:spcPct val="90000"/>
              </a:lnSpc>
              <a:spcAft>
                <a:spcPct val="30000"/>
              </a:spcAft>
            </a:pPr>
            <a:endParaRPr lang="en-GB" sz="3200" b="1">
              <a:solidFill>
                <a:srgbClr val="B01E2D"/>
              </a:solidFill>
              <a:latin typeface="Arial" charset="0"/>
            </a:endParaRPr>
          </a:p>
        </p:txBody>
      </p:sp>
      <p:sp>
        <p:nvSpPr>
          <p:cNvPr id="814085" name="Rectangle 5"/>
          <p:cNvSpPr>
            <a:spLocks noGrp="1" noChangeArrowheads="1"/>
          </p:cNvSpPr>
          <p:nvPr>
            <p:ph type="ctrTitle"/>
          </p:nvPr>
        </p:nvSpPr>
        <p:spPr>
          <a:xfrm>
            <a:off x="778120" y="2008189"/>
            <a:ext cx="7870580" cy="1843087"/>
          </a:xfrm>
        </p:spPr>
        <p:txBody>
          <a:bodyPr lIns="100012" rIns="100012" anchor="b"/>
          <a:lstStyle>
            <a:lvl1pPr>
              <a:spcAft>
                <a:spcPct val="30000"/>
              </a:spcAft>
              <a:defRPr sz="3200">
                <a:solidFill>
                  <a:schemeClr val="hlink"/>
                </a:solidFill>
              </a:defRPr>
            </a:lvl1pPr>
          </a:lstStyle>
          <a:p>
            <a:pPr lvl="0"/>
            <a:r>
              <a:rPr lang="en-US" noProof="0"/>
              <a:t>Click to edit Master title style</a:t>
            </a:r>
          </a:p>
        </p:txBody>
      </p:sp>
      <p:sp>
        <p:nvSpPr>
          <p:cNvPr id="814086" name="Rectangle 6"/>
          <p:cNvSpPr>
            <a:spLocks noGrp="1" noChangeArrowheads="1"/>
          </p:cNvSpPr>
          <p:nvPr>
            <p:ph type="subTitle" idx="1"/>
          </p:nvPr>
        </p:nvSpPr>
        <p:spPr>
          <a:xfrm>
            <a:off x="3792415" y="4197350"/>
            <a:ext cx="4683369" cy="2141538"/>
          </a:xfrm>
        </p:spPr>
        <p:txBody>
          <a:bodyPr/>
          <a:lstStyle>
            <a:lvl1pPr marL="0" indent="0">
              <a:buFontTx/>
              <a:buNone/>
              <a:defRPr sz="2000"/>
            </a:lvl1pPr>
          </a:lstStyle>
          <a:p>
            <a:pPr lvl="0"/>
            <a:r>
              <a:rPr lang="en-US" noProof="0"/>
              <a:t>Click to edit Master subtitle style</a:t>
            </a:r>
          </a:p>
        </p:txBody>
      </p:sp>
      <p:sp>
        <p:nvSpPr>
          <p:cNvPr id="11" name="Slide Number Placeholder 5"/>
          <p:cNvSpPr>
            <a:spLocks noGrp="1"/>
          </p:cNvSpPr>
          <p:nvPr>
            <p:ph type="sldNum" sz="quarter" idx="10"/>
          </p:nvPr>
        </p:nvSpPr>
        <p:spPr/>
        <p:txBody>
          <a:bodyPr/>
          <a:lstStyle>
            <a:lvl1pPr algn="r">
              <a:defRPr sz="1050">
                <a:latin typeface="Book Antiqua" pitchFamily="18" charset="0"/>
              </a:defRPr>
            </a:lvl1pPr>
          </a:lstStyle>
          <a:p>
            <a:pPr>
              <a:defRPr/>
            </a:pPr>
            <a:fld id="{16D4FAA5-956A-41E1-81D9-480DE4384F8C}" type="slidenum">
              <a:rPr lang="en-US"/>
              <a:pPr>
                <a:defRPr/>
              </a:pPr>
              <a:t>‹#›</a:t>
            </a:fld>
            <a:endParaRPr lang="en-US"/>
          </a:p>
        </p:txBody>
      </p:sp>
      <p:grpSp>
        <p:nvGrpSpPr>
          <p:cNvPr id="12" name="Group 11">
            <a:extLst>
              <a:ext uri="{FF2B5EF4-FFF2-40B4-BE49-F238E27FC236}">
                <a16:creationId xmlns:a16="http://schemas.microsoft.com/office/drawing/2014/main" id="{72BBF520-BE8E-4159-BF5C-C1A22E46F361}"/>
              </a:ext>
            </a:extLst>
          </p:cNvPr>
          <p:cNvGrpSpPr/>
          <p:nvPr userDrawn="1"/>
        </p:nvGrpSpPr>
        <p:grpSpPr>
          <a:xfrm>
            <a:off x="76200" y="101324"/>
            <a:ext cx="1566639" cy="1572733"/>
            <a:chOff x="154927" y="244489"/>
            <a:chExt cx="1566639" cy="1572733"/>
          </a:xfrm>
        </p:grpSpPr>
        <p:pic>
          <p:nvPicPr>
            <p:cNvPr id="13" name="Picture 1" descr="Kennesaw State University Logo with the letter K and S intertwined.">
              <a:extLst>
                <a:ext uri="{FF2B5EF4-FFF2-40B4-BE49-F238E27FC236}">
                  <a16:creationId xmlns:a16="http://schemas.microsoft.com/office/drawing/2014/main" id="{375E18AE-0F26-4ABC-8D4E-F2925AA7DB35}"/>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73745"/>
            <a:stretch/>
          </p:blipFill>
          <p:spPr bwMode="auto">
            <a:xfrm>
              <a:off x="226935" y="244489"/>
              <a:ext cx="1296144" cy="120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Kennesaw State University Logo with the letter K and S intertwined.">
              <a:extLst>
                <a:ext uri="{FF2B5EF4-FFF2-40B4-BE49-F238E27FC236}">
                  <a16:creationId xmlns:a16="http://schemas.microsoft.com/office/drawing/2014/main" id="{583CE021-C586-4737-9C21-82832F9E96FC}"/>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9059" t="19965" b="18283"/>
            <a:stretch/>
          </p:blipFill>
          <p:spPr bwMode="auto">
            <a:xfrm>
              <a:off x="154927" y="1484784"/>
              <a:ext cx="1566639" cy="3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3286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304348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/40</a:t>
            </a:r>
            <a:endParaRPr lang="en-US">
              <a:solidFill>
                <a:srgbClr val="000000"/>
              </a:solidFill>
            </a:endParaRPr>
          </a:p>
        </p:txBody>
      </p:sp>
      <p:sp>
        <p:nvSpPr>
          <p:cNvPr id="4" name="Title 3"/>
          <p:cNvSpPr>
            <a:spLocks noGrp="1" noChangeArrowheads="1"/>
          </p:cNvSpPr>
          <p:nvPr>
            <p:ph type="title"/>
          </p:nvPr>
        </p:nvSpPr>
        <p:spPr bwMode="auto">
          <a:xfrm>
            <a:off x="304800" y="2286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800" tIns="50800" rIns="64800" bIns="50800"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5093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/40</a:t>
            </a:r>
            <a:endParaRPr lang="en-US">
              <a:solidFill>
                <a:srgbClr val="000000"/>
              </a:solidFill>
            </a:endParaRPr>
          </a:p>
        </p:txBody>
      </p:sp>
      <p:sp>
        <p:nvSpPr>
          <p:cNvPr id="4" name="Title 1"/>
          <p:cNvSpPr>
            <a:spLocks noGrp="1"/>
          </p:cNvSpPr>
          <p:nvPr>
            <p:ph type="title"/>
          </p:nvPr>
        </p:nvSpPr>
        <p:spPr>
          <a:xfrm>
            <a:off x="304800" y="228600"/>
            <a:ext cx="6641123" cy="892175"/>
          </a:xfrm>
        </p:spPr>
        <p:txBody>
          <a:bodyPr/>
          <a:lstStyle>
            <a:lvl1pPr>
              <a:defRPr>
                <a:latin typeface="Book Antiqua" pitchFamily="18" charset="0"/>
              </a:defRPr>
            </a:lvl1pPr>
          </a:lstStyle>
          <a:p>
            <a:r>
              <a:rPr lang="en-US"/>
              <a:t>Click to edit Master title style</a:t>
            </a:r>
          </a:p>
        </p:txBody>
      </p:sp>
    </p:spTree>
    <p:extLst>
      <p:ext uri="{BB962C8B-B14F-4D97-AF65-F5344CB8AC3E}">
        <p14:creationId xmlns:p14="http://schemas.microsoft.com/office/powerpoint/2010/main" val="2144480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82000" cy="533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/40</a:t>
            </a:r>
            <a:endParaRPr lang="en-US">
              <a:solidFill>
                <a:srgbClr val="000000"/>
              </a:solidFill>
            </a:endParaRPr>
          </a:p>
        </p:txBody>
      </p:sp>
    </p:spTree>
    <p:extLst>
      <p:ext uri="{BB962C8B-B14F-4D97-AF65-F5344CB8AC3E}">
        <p14:creationId xmlns:p14="http://schemas.microsoft.com/office/powerpoint/2010/main" val="1612615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8_Blan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3272761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pPr>
                <a:defRPr/>
              </a:pPr>
              <a:t>‹#›</a:t>
            </a:fld>
            <a:r>
              <a:rPr lang="tr-TR" dirty="0"/>
              <a:t>/</a:t>
            </a:r>
            <a:r>
              <a:rPr lang="en-US" dirty="0"/>
              <a:t>7</a:t>
            </a:r>
          </a:p>
        </p:txBody>
      </p:sp>
    </p:spTree>
    <p:extLst>
      <p:ext uri="{BB962C8B-B14F-4D97-AF65-F5344CB8AC3E}">
        <p14:creationId xmlns:p14="http://schemas.microsoft.com/office/powerpoint/2010/main" val="369780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6260123" cy="892175"/>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8650288" y="6477000"/>
            <a:ext cx="493712" cy="317500"/>
          </a:xfrm>
        </p:spPr>
        <p:txBody>
          <a:bodyPr/>
          <a:lstStyle>
            <a:lvl1pPr algn="r">
              <a:defRPr sz="1100">
                <a:latin typeface="Book Antiqua" pitchFamily="18" charset="0"/>
              </a:defRPr>
            </a:lvl1pPr>
          </a:lstStyle>
          <a:p>
            <a:pPr>
              <a:defRPr/>
            </a:pPr>
            <a:fld id="{C26AF885-1D61-4BC7-A2F1-80E136C08162}" type="slidenum">
              <a:rPr lang="en-US" smtClean="0"/>
              <a:pPr>
                <a:defRPr/>
              </a:pPr>
              <a:t>‹#›</a:t>
            </a:fld>
            <a:endParaRPr lang="en-US"/>
          </a:p>
        </p:txBody>
      </p:sp>
    </p:spTree>
    <p:extLst>
      <p:ext uri="{BB962C8B-B14F-4D97-AF65-F5344CB8AC3E}">
        <p14:creationId xmlns:p14="http://schemas.microsoft.com/office/powerpoint/2010/main" val="99796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650288" y="6477000"/>
            <a:ext cx="493712" cy="317500"/>
          </a:xfrm>
        </p:spPr>
        <p:txBody>
          <a:bodyPr/>
          <a:lstStyle>
            <a:lvl1pPr algn="r">
              <a:defRPr sz="1050">
                <a:latin typeface="Book Antiqua" pitchFamily="18" charset="0"/>
              </a:defRPr>
            </a:lvl1pPr>
          </a:lstStyle>
          <a:p>
            <a:pPr>
              <a:defRPr/>
            </a:pPr>
            <a:fld id="{05313794-8C4E-46F7-A9FD-43D6548204CC}" type="slidenum">
              <a:rPr lang="en-US"/>
              <a:pPr>
                <a:defRPr/>
              </a:pPr>
              <a:t>‹#›</a:t>
            </a:fld>
            <a:endParaRPr lang="en-US"/>
          </a:p>
        </p:txBody>
      </p:sp>
    </p:spTree>
    <p:extLst>
      <p:ext uri="{BB962C8B-B14F-4D97-AF65-F5344CB8AC3E}">
        <p14:creationId xmlns:p14="http://schemas.microsoft.com/office/powerpoint/2010/main" val="247788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4"/>
          <p:cNvSpPr>
            <a:spLocks noChangeArrowheads="1"/>
          </p:cNvSpPr>
          <p:nvPr userDrawn="1"/>
        </p:nvSpPr>
        <p:spPr bwMode="auto">
          <a:xfrm>
            <a:off x="0" y="2057400"/>
            <a:ext cx="9144000" cy="48006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1800">
              <a:solidFill>
                <a:srgbClr val="000000"/>
              </a:solidFill>
              <a:latin typeface="Arial" charset="0"/>
            </a:endParaRPr>
          </a:p>
        </p:txBody>
      </p:sp>
      <p:sp>
        <p:nvSpPr>
          <p:cNvPr id="5" name="Line 7"/>
          <p:cNvSpPr>
            <a:spLocks noChangeShapeType="1"/>
          </p:cNvSpPr>
          <p:nvPr userDrawn="1"/>
        </p:nvSpPr>
        <p:spPr bwMode="auto">
          <a:xfrm>
            <a:off x="0" y="3822700"/>
            <a:ext cx="7104063" cy="0"/>
          </a:xfrm>
          <a:prstGeom prst="line">
            <a:avLst/>
          </a:prstGeom>
          <a:noFill/>
          <a:ln w="3175">
            <a:solidFill>
              <a:srgbClr val="B0B0A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6" name="Line 9"/>
          <p:cNvSpPr>
            <a:spLocks noChangeShapeType="1"/>
          </p:cNvSpPr>
          <p:nvPr userDrawn="1"/>
        </p:nvSpPr>
        <p:spPr bwMode="auto">
          <a:xfrm>
            <a:off x="773113" y="3048000"/>
            <a:ext cx="8370887" cy="0"/>
          </a:xfrm>
          <a:prstGeom prst="line">
            <a:avLst/>
          </a:prstGeom>
          <a:noFill/>
          <a:ln w="3175">
            <a:solidFill>
              <a:srgbClr val="B0B0AA"/>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7" name="Line 18"/>
          <p:cNvSpPr>
            <a:spLocks noChangeShapeType="1"/>
          </p:cNvSpPr>
          <p:nvPr userDrawn="1"/>
        </p:nvSpPr>
        <p:spPr bwMode="auto">
          <a:xfrm>
            <a:off x="0" y="20574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8" name="Rectangle 43"/>
          <p:cNvSpPr>
            <a:spLocks noChangeArrowheads="1"/>
          </p:cNvSpPr>
          <p:nvPr userDrawn="1"/>
        </p:nvSpPr>
        <p:spPr bwMode="auto">
          <a:xfrm>
            <a:off x="742950" y="2162175"/>
            <a:ext cx="84010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800" tIns="50800" rIns="64800" bIns="50800"/>
          <a:lstStyle/>
          <a:p>
            <a:pPr defTabSz="1073150">
              <a:lnSpc>
                <a:spcPct val="90000"/>
              </a:lnSpc>
              <a:spcAft>
                <a:spcPct val="30000"/>
              </a:spcAft>
            </a:pPr>
            <a:endParaRPr lang="en-GB" sz="3200" b="1">
              <a:solidFill>
                <a:srgbClr val="B01E2D"/>
              </a:solidFill>
              <a:latin typeface="Arial" charset="0"/>
            </a:endParaRPr>
          </a:p>
        </p:txBody>
      </p:sp>
      <p:sp>
        <p:nvSpPr>
          <p:cNvPr id="814085" name="Rectangle 5"/>
          <p:cNvSpPr>
            <a:spLocks noGrp="1" noChangeArrowheads="1"/>
          </p:cNvSpPr>
          <p:nvPr>
            <p:ph type="ctrTitle"/>
          </p:nvPr>
        </p:nvSpPr>
        <p:spPr>
          <a:xfrm>
            <a:off x="778120" y="2008189"/>
            <a:ext cx="7870580" cy="1843087"/>
          </a:xfrm>
        </p:spPr>
        <p:txBody>
          <a:bodyPr lIns="100012" rIns="100012" anchor="b"/>
          <a:lstStyle>
            <a:lvl1pPr>
              <a:spcAft>
                <a:spcPct val="30000"/>
              </a:spcAft>
              <a:defRPr sz="3200">
                <a:solidFill>
                  <a:schemeClr val="hlink"/>
                </a:solidFill>
              </a:defRPr>
            </a:lvl1pPr>
          </a:lstStyle>
          <a:p>
            <a:pPr lvl="0"/>
            <a:r>
              <a:rPr lang="en-US" noProof="0"/>
              <a:t>Click to edit Master title style</a:t>
            </a:r>
          </a:p>
        </p:txBody>
      </p:sp>
      <p:sp>
        <p:nvSpPr>
          <p:cNvPr id="814086" name="Rectangle 6"/>
          <p:cNvSpPr>
            <a:spLocks noGrp="1" noChangeArrowheads="1"/>
          </p:cNvSpPr>
          <p:nvPr>
            <p:ph type="subTitle" idx="1"/>
          </p:nvPr>
        </p:nvSpPr>
        <p:spPr>
          <a:xfrm>
            <a:off x="3792415" y="4197350"/>
            <a:ext cx="4683369" cy="2141538"/>
          </a:xfrm>
        </p:spPr>
        <p:txBody>
          <a:bodyPr/>
          <a:lstStyle>
            <a:lvl1pPr marL="0" indent="0">
              <a:buFontTx/>
              <a:buNone/>
              <a:defRPr sz="2000"/>
            </a:lvl1pPr>
          </a:lstStyle>
          <a:p>
            <a:pPr lvl="0"/>
            <a:r>
              <a:rPr lang="en-US" noProof="0"/>
              <a:t>Click to edit Master subtitle style</a:t>
            </a:r>
          </a:p>
        </p:txBody>
      </p:sp>
      <p:sp>
        <p:nvSpPr>
          <p:cNvPr id="11"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grpSp>
        <p:nvGrpSpPr>
          <p:cNvPr id="12" name="Group 11">
            <a:extLst>
              <a:ext uri="{FF2B5EF4-FFF2-40B4-BE49-F238E27FC236}">
                <a16:creationId xmlns:a16="http://schemas.microsoft.com/office/drawing/2014/main" id="{316279E4-7C68-46C2-9D10-39B4FE31F82D}"/>
              </a:ext>
            </a:extLst>
          </p:cNvPr>
          <p:cNvGrpSpPr/>
          <p:nvPr userDrawn="1"/>
        </p:nvGrpSpPr>
        <p:grpSpPr>
          <a:xfrm>
            <a:off x="76200" y="101324"/>
            <a:ext cx="1566639" cy="1572733"/>
            <a:chOff x="154927" y="244489"/>
            <a:chExt cx="1566639" cy="1572733"/>
          </a:xfrm>
        </p:grpSpPr>
        <p:pic>
          <p:nvPicPr>
            <p:cNvPr id="13" name="Picture 1" descr="Kennesaw State University Logo with the letter K and S intertwined.">
              <a:extLst>
                <a:ext uri="{FF2B5EF4-FFF2-40B4-BE49-F238E27FC236}">
                  <a16:creationId xmlns:a16="http://schemas.microsoft.com/office/drawing/2014/main" id="{84EA0162-C7D7-4EDC-875A-42F059E1B5BB}"/>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73745"/>
            <a:stretch/>
          </p:blipFill>
          <p:spPr bwMode="auto">
            <a:xfrm>
              <a:off x="226935" y="244489"/>
              <a:ext cx="1296144" cy="120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Kennesaw State University Logo with the letter K and S intertwined.">
              <a:extLst>
                <a:ext uri="{FF2B5EF4-FFF2-40B4-BE49-F238E27FC236}">
                  <a16:creationId xmlns:a16="http://schemas.microsoft.com/office/drawing/2014/main" id="{194CAE7F-7952-46F9-A758-9710D715E8EC}"/>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9059" t="19965" b="18283"/>
            <a:stretch/>
          </p:blipFill>
          <p:spPr bwMode="auto">
            <a:xfrm>
              <a:off x="154927" y="1484784"/>
              <a:ext cx="1566639" cy="3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17119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2320372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2828498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634678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20983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72" y="228601"/>
            <a:ext cx="8201628" cy="533399"/>
          </a:xfrm>
        </p:spPr>
        <p:txBody>
          <a:bodyPr/>
          <a:lstStyle>
            <a:lvl1pPr>
              <a:defRPr>
                <a:latin typeface="Book Antiqua"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Book Antiqua" pitchFamily="18" charset="0"/>
              </a:defRPr>
            </a:lvl1pPr>
            <a:lvl2pPr>
              <a:defRPr>
                <a:latin typeface="Book Antiqua" pitchFamily="18" charset="0"/>
              </a:defRPr>
            </a:lvl2pPr>
            <a:lvl3pPr>
              <a:defRPr>
                <a:latin typeface="Book Antiqua" pitchFamily="18" charset="0"/>
              </a:defRPr>
            </a:lvl3pPr>
            <a:lvl4pPr>
              <a:defRPr>
                <a:latin typeface="Book Antiqua" pitchFamily="18" charset="0"/>
              </a:defRPr>
            </a:lvl4pPr>
            <a:lvl5pPr>
              <a:defRPr>
                <a:latin typeface="Book Antiqua"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spTree>
    <p:extLst>
      <p:ext uri="{BB962C8B-B14F-4D97-AF65-F5344CB8AC3E}">
        <p14:creationId xmlns:p14="http://schemas.microsoft.com/office/powerpoint/2010/main" val="3191372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ChangeArrowheads="1"/>
          </p:cNvSpPr>
          <p:nvPr userDrawn="1"/>
        </p:nvSpPr>
        <p:spPr bwMode="auto">
          <a:xfrm>
            <a:off x="0" y="6400800"/>
            <a:ext cx="9144000"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charset="0"/>
            </a:endParaRPr>
          </a:p>
        </p:txBody>
      </p:sp>
      <p:sp>
        <p:nvSpPr>
          <p:cNvPr id="1027" name="Line 7"/>
          <p:cNvSpPr>
            <a:spLocks noChangeShapeType="1"/>
          </p:cNvSpPr>
          <p:nvPr userDrawn="1"/>
        </p:nvSpPr>
        <p:spPr bwMode="auto">
          <a:xfrm>
            <a:off x="0" y="64008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8" name="Rectangle 3"/>
          <p:cNvSpPr>
            <a:spLocks noGrp="1" noChangeArrowheads="1"/>
          </p:cNvSpPr>
          <p:nvPr>
            <p:ph type="title"/>
          </p:nvPr>
        </p:nvSpPr>
        <p:spPr bwMode="auto">
          <a:xfrm>
            <a:off x="685800" y="98425"/>
            <a:ext cx="6259513"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800" tIns="50800" rIns="64800" bIns="50800" numCol="1" anchor="t" anchorCtr="0" compatLnSpc="1">
            <a:prstTxWarp prst="textNoShape">
              <a:avLst/>
            </a:prstTxWarp>
          </a:bodyPr>
          <a:lstStyle/>
          <a:p>
            <a:pPr lvl="0"/>
            <a:r>
              <a:rPr lang="en-US"/>
              <a:t>Click to edit Master title style</a:t>
            </a:r>
          </a:p>
        </p:txBody>
      </p:sp>
      <p:sp>
        <p:nvSpPr>
          <p:cNvPr id="1029" name="Rectangle 4"/>
          <p:cNvSpPr>
            <a:spLocks noGrp="1" noChangeArrowheads="1"/>
          </p:cNvSpPr>
          <p:nvPr>
            <p:ph type="body" idx="1"/>
          </p:nvPr>
        </p:nvSpPr>
        <p:spPr bwMode="auto">
          <a:xfrm>
            <a:off x="703263" y="1524000"/>
            <a:ext cx="77374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5"/>
          <p:cNvSpPr>
            <a:spLocks noGrp="1"/>
          </p:cNvSpPr>
          <p:nvPr>
            <p:ph type="sldNum" sz="quarter" idx="4"/>
          </p:nvPr>
        </p:nvSpPr>
        <p:spPr>
          <a:xfrm>
            <a:off x="8534400" y="6477000"/>
            <a:ext cx="609600" cy="317500"/>
          </a:xfrm>
          <a:prstGeom prst="rect">
            <a:avLst/>
          </a:prstGeom>
        </p:spPr>
        <p:txBody>
          <a:bodyPr/>
          <a:lstStyle>
            <a:lvl1pPr algn="r">
              <a:defRPr sz="1050">
                <a:solidFill>
                  <a:srgbClr val="000000"/>
                </a:solidFill>
                <a:latin typeface="Book Antiqua" pitchFamily="18" charset="0"/>
              </a:defRPr>
            </a:lvl1pPr>
          </a:lstStyle>
          <a:p>
            <a:pPr>
              <a:defRPr/>
            </a:pPr>
            <a:fld id="{3560202C-438B-4BB2-9E15-A1A7F844FFBC}" type="slidenum">
              <a:rPr lang="en-US" smtClean="0"/>
              <a:pPr>
                <a:defRPr/>
              </a:pPr>
              <a:t>‹#›</a:t>
            </a:fld>
            <a:r>
              <a:rPr lang="tr-TR"/>
              <a:t>/17</a:t>
            </a:r>
            <a:endParaRPr lang="en-US"/>
          </a:p>
        </p:txBody>
      </p:sp>
      <p:sp>
        <p:nvSpPr>
          <p:cNvPr id="1033" name="Line 7"/>
          <p:cNvSpPr>
            <a:spLocks noChangeShapeType="1"/>
          </p:cNvSpPr>
          <p:nvPr userDrawn="1"/>
        </p:nvSpPr>
        <p:spPr bwMode="auto">
          <a:xfrm>
            <a:off x="0" y="64008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1" descr="Kennesaw State University Logo with the letter K and S intertwined.">
            <a:extLst>
              <a:ext uri="{FF2B5EF4-FFF2-40B4-BE49-F238E27FC236}">
                <a16:creationId xmlns:a16="http://schemas.microsoft.com/office/drawing/2014/main" id="{05F9EC9E-0594-4631-96BB-65280A97F132}"/>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73745"/>
          <a:stretch/>
        </p:blipFill>
        <p:spPr bwMode="auto">
          <a:xfrm>
            <a:off x="0" y="6465198"/>
            <a:ext cx="387763"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Lst>
  <p:hf hdr="0" ftr="0" dt="0"/>
  <p:txStyles>
    <p:titleStyle>
      <a:lvl1pPr algn="l" defTabSz="1073150" rtl="0" eaLnBrk="0" fontAlgn="base" hangingPunct="0">
        <a:lnSpc>
          <a:spcPct val="90000"/>
        </a:lnSpc>
        <a:spcBef>
          <a:spcPct val="0"/>
        </a:spcBef>
        <a:spcAft>
          <a:spcPct val="0"/>
        </a:spcAft>
        <a:defRPr sz="3600" b="1">
          <a:solidFill>
            <a:schemeClr val="tx2"/>
          </a:solidFill>
          <a:latin typeface="Book Antiqua" pitchFamily="18" charset="0"/>
          <a:ea typeface="+mj-ea"/>
          <a:cs typeface="+mj-cs"/>
        </a:defRPr>
      </a:lvl1pPr>
      <a:lvl2pPr algn="l" defTabSz="1073150" rtl="0" eaLnBrk="0" fontAlgn="base" hangingPunct="0">
        <a:lnSpc>
          <a:spcPct val="90000"/>
        </a:lnSpc>
        <a:spcBef>
          <a:spcPct val="0"/>
        </a:spcBef>
        <a:spcAft>
          <a:spcPct val="0"/>
        </a:spcAft>
        <a:defRPr sz="3600" b="1">
          <a:solidFill>
            <a:schemeClr val="tx2"/>
          </a:solidFill>
          <a:latin typeface="Book Antiqua" pitchFamily="18" charset="0"/>
        </a:defRPr>
      </a:lvl2pPr>
      <a:lvl3pPr algn="l" defTabSz="1073150" rtl="0" eaLnBrk="0" fontAlgn="base" hangingPunct="0">
        <a:lnSpc>
          <a:spcPct val="90000"/>
        </a:lnSpc>
        <a:spcBef>
          <a:spcPct val="0"/>
        </a:spcBef>
        <a:spcAft>
          <a:spcPct val="0"/>
        </a:spcAft>
        <a:defRPr sz="3600" b="1">
          <a:solidFill>
            <a:schemeClr val="tx2"/>
          </a:solidFill>
          <a:latin typeface="Book Antiqua" pitchFamily="18" charset="0"/>
        </a:defRPr>
      </a:lvl3pPr>
      <a:lvl4pPr algn="l" defTabSz="1073150" rtl="0" eaLnBrk="0" fontAlgn="base" hangingPunct="0">
        <a:lnSpc>
          <a:spcPct val="90000"/>
        </a:lnSpc>
        <a:spcBef>
          <a:spcPct val="0"/>
        </a:spcBef>
        <a:spcAft>
          <a:spcPct val="0"/>
        </a:spcAft>
        <a:defRPr sz="3600" b="1">
          <a:solidFill>
            <a:schemeClr val="tx2"/>
          </a:solidFill>
          <a:latin typeface="Book Antiqua" pitchFamily="18" charset="0"/>
        </a:defRPr>
      </a:lvl4pPr>
      <a:lvl5pPr algn="l" defTabSz="1073150" rtl="0" eaLnBrk="0" fontAlgn="base" hangingPunct="0">
        <a:lnSpc>
          <a:spcPct val="90000"/>
        </a:lnSpc>
        <a:spcBef>
          <a:spcPct val="0"/>
        </a:spcBef>
        <a:spcAft>
          <a:spcPct val="0"/>
        </a:spcAft>
        <a:defRPr sz="3600" b="1">
          <a:solidFill>
            <a:schemeClr val="tx2"/>
          </a:solidFill>
          <a:latin typeface="Book Antiqua" pitchFamily="18" charset="0"/>
        </a:defRPr>
      </a:lvl5pPr>
      <a:lvl6pPr marL="457200" algn="l" defTabSz="1073150" rtl="0" fontAlgn="base">
        <a:lnSpc>
          <a:spcPct val="90000"/>
        </a:lnSpc>
        <a:spcBef>
          <a:spcPct val="0"/>
        </a:spcBef>
        <a:spcAft>
          <a:spcPct val="0"/>
        </a:spcAft>
        <a:defRPr sz="3600" b="1">
          <a:solidFill>
            <a:schemeClr val="tx2"/>
          </a:solidFill>
          <a:latin typeface="Arial" charset="0"/>
        </a:defRPr>
      </a:lvl6pPr>
      <a:lvl7pPr marL="914400" algn="l" defTabSz="1073150" rtl="0" fontAlgn="base">
        <a:lnSpc>
          <a:spcPct val="90000"/>
        </a:lnSpc>
        <a:spcBef>
          <a:spcPct val="0"/>
        </a:spcBef>
        <a:spcAft>
          <a:spcPct val="0"/>
        </a:spcAft>
        <a:defRPr sz="3600" b="1">
          <a:solidFill>
            <a:schemeClr val="tx2"/>
          </a:solidFill>
          <a:latin typeface="Arial" charset="0"/>
        </a:defRPr>
      </a:lvl7pPr>
      <a:lvl8pPr marL="1371600" algn="l" defTabSz="1073150" rtl="0" fontAlgn="base">
        <a:lnSpc>
          <a:spcPct val="90000"/>
        </a:lnSpc>
        <a:spcBef>
          <a:spcPct val="0"/>
        </a:spcBef>
        <a:spcAft>
          <a:spcPct val="0"/>
        </a:spcAft>
        <a:defRPr sz="3600" b="1">
          <a:solidFill>
            <a:schemeClr val="tx2"/>
          </a:solidFill>
          <a:latin typeface="Arial" charset="0"/>
        </a:defRPr>
      </a:lvl8pPr>
      <a:lvl9pPr marL="1828800" algn="l" defTabSz="1073150" rtl="0" fontAlgn="base">
        <a:lnSpc>
          <a:spcPct val="90000"/>
        </a:lnSpc>
        <a:spcBef>
          <a:spcPct val="0"/>
        </a:spcBef>
        <a:spcAft>
          <a:spcPct val="0"/>
        </a:spcAft>
        <a:defRPr sz="3600" b="1">
          <a:solidFill>
            <a:schemeClr val="tx2"/>
          </a:solidFill>
          <a:latin typeface="Arial" charset="0"/>
        </a:defRPr>
      </a:lvl9pPr>
    </p:titleStyle>
    <p:body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ChangeArrowheads="1"/>
          </p:cNvSpPr>
          <p:nvPr userDrawn="1"/>
        </p:nvSpPr>
        <p:spPr bwMode="auto">
          <a:xfrm>
            <a:off x="0" y="6400800"/>
            <a:ext cx="9144000"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solidFill>
                <a:srgbClr val="000000"/>
              </a:solidFill>
              <a:latin typeface="Arial" charset="0"/>
            </a:endParaRPr>
          </a:p>
        </p:txBody>
      </p:sp>
      <p:sp>
        <p:nvSpPr>
          <p:cNvPr id="1027" name="Line 7"/>
          <p:cNvSpPr>
            <a:spLocks noChangeShapeType="1"/>
          </p:cNvSpPr>
          <p:nvPr userDrawn="1"/>
        </p:nvSpPr>
        <p:spPr bwMode="auto">
          <a:xfrm>
            <a:off x="0" y="64008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028" name="Rectangle 3"/>
          <p:cNvSpPr>
            <a:spLocks noGrp="1" noChangeArrowheads="1"/>
          </p:cNvSpPr>
          <p:nvPr>
            <p:ph type="title"/>
          </p:nvPr>
        </p:nvSpPr>
        <p:spPr bwMode="auto">
          <a:xfrm>
            <a:off x="304800" y="250825"/>
            <a:ext cx="82296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800" tIns="50800" rIns="64800" bIns="50800" numCol="1" anchor="t" anchorCtr="0" compatLnSpc="1">
            <a:prstTxWarp prst="textNoShape">
              <a:avLst/>
            </a:prstTxWarp>
          </a:bodyPr>
          <a:lstStyle/>
          <a:p>
            <a:pPr lvl="0"/>
            <a:r>
              <a:rPr lang="en-US"/>
              <a:t>Click to edit Master title style</a:t>
            </a:r>
          </a:p>
        </p:txBody>
      </p:sp>
      <p:sp>
        <p:nvSpPr>
          <p:cNvPr id="1029" name="Rectangle 4"/>
          <p:cNvSpPr>
            <a:spLocks noGrp="1" noChangeArrowheads="1"/>
          </p:cNvSpPr>
          <p:nvPr>
            <p:ph type="body" idx="1"/>
          </p:nvPr>
        </p:nvSpPr>
        <p:spPr bwMode="auto">
          <a:xfrm>
            <a:off x="332772" y="1219200"/>
            <a:ext cx="820162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3" name="Line 7"/>
          <p:cNvSpPr>
            <a:spLocks noChangeShapeType="1"/>
          </p:cNvSpPr>
          <p:nvPr userDrawn="1"/>
        </p:nvSpPr>
        <p:spPr bwMode="auto">
          <a:xfrm>
            <a:off x="0" y="6400800"/>
            <a:ext cx="9144000" cy="0"/>
          </a:xfrm>
          <a:prstGeom prst="line">
            <a:avLst/>
          </a:prstGeom>
          <a:noFill/>
          <a:ln w="38100">
            <a:solidFill>
              <a:schemeClr val="accent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9" name="Slide Number Placeholder 5"/>
          <p:cNvSpPr>
            <a:spLocks noGrp="1"/>
          </p:cNvSpPr>
          <p:nvPr>
            <p:ph type="sldNum" sz="quarter" idx="4"/>
          </p:nvPr>
        </p:nvSpPr>
        <p:spPr>
          <a:xfrm>
            <a:off x="8534400" y="6477000"/>
            <a:ext cx="609600" cy="317500"/>
          </a:xfrm>
          <a:prstGeom prst="rect">
            <a:avLst/>
          </a:prstGeom>
        </p:spPr>
        <p:txBody>
          <a:bodyPr/>
          <a:lstStyle>
            <a:lvl1pPr algn="r">
              <a:defRPr sz="1050">
                <a:latin typeface="Book Antiqua" pitchFamily="18" charset="0"/>
              </a:defRPr>
            </a:lvl1pPr>
          </a:lstStyle>
          <a:p>
            <a:pPr>
              <a:defRPr/>
            </a:pPr>
            <a:fld id="{16D4FAA5-956A-41E1-81D9-480DE4384F8C}" type="slidenum">
              <a:rPr lang="en-US" smtClean="0">
                <a:solidFill>
                  <a:srgbClr val="000000"/>
                </a:solidFill>
              </a:rPr>
              <a:pPr>
                <a:defRPr/>
              </a:pPr>
              <a:t>‹#›</a:t>
            </a:fld>
            <a:r>
              <a:rPr lang="tr-TR">
                <a:solidFill>
                  <a:srgbClr val="000000"/>
                </a:solidFill>
              </a:rPr>
              <a:t>/</a:t>
            </a:r>
            <a:r>
              <a:rPr lang="en-US">
                <a:solidFill>
                  <a:srgbClr val="000000"/>
                </a:solidFill>
              </a:rPr>
              <a:t>5</a:t>
            </a:r>
            <a:r>
              <a:rPr lang="tr-TR">
                <a:solidFill>
                  <a:srgbClr val="000000"/>
                </a:solidFill>
              </a:rPr>
              <a:t>0</a:t>
            </a:r>
            <a:endParaRPr lang="en-US">
              <a:solidFill>
                <a:srgbClr val="000000"/>
              </a:solidFill>
            </a:endParaRPr>
          </a:p>
        </p:txBody>
      </p:sp>
      <p:pic>
        <p:nvPicPr>
          <p:cNvPr id="10" name="Picture 1" descr="Kennesaw State University Logo with the letter K and S intertwined.">
            <a:extLst>
              <a:ext uri="{FF2B5EF4-FFF2-40B4-BE49-F238E27FC236}">
                <a16:creationId xmlns:a16="http://schemas.microsoft.com/office/drawing/2014/main" id="{8D875274-7915-4E90-AF94-EB85F98EC2CF}"/>
              </a:ext>
            </a:extLst>
          </p:cNvPr>
          <p:cNvPicPr>
            <a:picLocks noChangeAspect="1" noChangeArrowheads="1"/>
          </p:cNvPicPr>
          <p:nvPr userDrawn="1"/>
        </p:nvPicPr>
        <p:blipFill rotWithShape="1">
          <a:blip r:embed="rId14" cstate="print">
            <a:extLst>
              <a:ext uri="{28A0092B-C50C-407E-A947-70E740481C1C}">
                <a14:useLocalDpi xmlns:a14="http://schemas.microsoft.com/office/drawing/2010/main" val="0"/>
              </a:ext>
            </a:extLst>
          </a:blip>
          <a:srcRect r="73745"/>
          <a:stretch/>
        </p:blipFill>
        <p:spPr bwMode="auto">
          <a:xfrm>
            <a:off x="0" y="6465198"/>
            <a:ext cx="387763"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1968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l" defTabSz="1073150" rtl="0" eaLnBrk="0" fontAlgn="base" hangingPunct="0">
        <a:lnSpc>
          <a:spcPct val="90000"/>
        </a:lnSpc>
        <a:spcBef>
          <a:spcPct val="0"/>
        </a:spcBef>
        <a:spcAft>
          <a:spcPct val="0"/>
        </a:spcAft>
        <a:defRPr sz="3200" b="1">
          <a:solidFill>
            <a:srgbClr val="990033"/>
          </a:solidFill>
          <a:latin typeface="Book Antiqua" pitchFamily="18" charset="0"/>
          <a:ea typeface="+mj-ea"/>
          <a:cs typeface="+mj-cs"/>
        </a:defRPr>
      </a:lvl1pPr>
      <a:lvl2pPr algn="l" defTabSz="1073150" rtl="0" eaLnBrk="0" fontAlgn="base" hangingPunct="0">
        <a:lnSpc>
          <a:spcPct val="90000"/>
        </a:lnSpc>
        <a:spcBef>
          <a:spcPct val="0"/>
        </a:spcBef>
        <a:spcAft>
          <a:spcPct val="0"/>
        </a:spcAft>
        <a:defRPr sz="3600" b="1">
          <a:solidFill>
            <a:schemeClr val="tx2"/>
          </a:solidFill>
          <a:latin typeface="Book Antiqua" pitchFamily="18" charset="0"/>
        </a:defRPr>
      </a:lvl2pPr>
      <a:lvl3pPr algn="l" defTabSz="1073150" rtl="0" eaLnBrk="0" fontAlgn="base" hangingPunct="0">
        <a:lnSpc>
          <a:spcPct val="90000"/>
        </a:lnSpc>
        <a:spcBef>
          <a:spcPct val="0"/>
        </a:spcBef>
        <a:spcAft>
          <a:spcPct val="0"/>
        </a:spcAft>
        <a:defRPr sz="3600" b="1">
          <a:solidFill>
            <a:schemeClr val="tx2"/>
          </a:solidFill>
          <a:latin typeface="Book Antiqua" pitchFamily="18" charset="0"/>
        </a:defRPr>
      </a:lvl3pPr>
      <a:lvl4pPr algn="l" defTabSz="1073150" rtl="0" eaLnBrk="0" fontAlgn="base" hangingPunct="0">
        <a:lnSpc>
          <a:spcPct val="90000"/>
        </a:lnSpc>
        <a:spcBef>
          <a:spcPct val="0"/>
        </a:spcBef>
        <a:spcAft>
          <a:spcPct val="0"/>
        </a:spcAft>
        <a:defRPr sz="3600" b="1">
          <a:solidFill>
            <a:schemeClr val="tx2"/>
          </a:solidFill>
          <a:latin typeface="Book Antiqua" pitchFamily="18" charset="0"/>
        </a:defRPr>
      </a:lvl4pPr>
      <a:lvl5pPr algn="l" defTabSz="1073150" rtl="0" eaLnBrk="0" fontAlgn="base" hangingPunct="0">
        <a:lnSpc>
          <a:spcPct val="90000"/>
        </a:lnSpc>
        <a:spcBef>
          <a:spcPct val="0"/>
        </a:spcBef>
        <a:spcAft>
          <a:spcPct val="0"/>
        </a:spcAft>
        <a:defRPr sz="3600" b="1">
          <a:solidFill>
            <a:schemeClr val="tx2"/>
          </a:solidFill>
          <a:latin typeface="Book Antiqua" pitchFamily="18" charset="0"/>
        </a:defRPr>
      </a:lvl5pPr>
      <a:lvl6pPr marL="457200" algn="l" defTabSz="1073150" rtl="0" fontAlgn="base">
        <a:lnSpc>
          <a:spcPct val="90000"/>
        </a:lnSpc>
        <a:spcBef>
          <a:spcPct val="0"/>
        </a:spcBef>
        <a:spcAft>
          <a:spcPct val="0"/>
        </a:spcAft>
        <a:defRPr sz="3600" b="1">
          <a:solidFill>
            <a:schemeClr val="tx2"/>
          </a:solidFill>
          <a:latin typeface="Arial" charset="0"/>
        </a:defRPr>
      </a:lvl6pPr>
      <a:lvl7pPr marL="914400" algn="l" defTabSz="1073150" rtl="0" fontAlgn="base">
        <a:lnSpc>
          <a:spcPct val="90000"/>
        </a:lnSpc>
        <a:spcBef>
          <a:spcPct val="0"/>
        </a:spcBef>
        <a:spcAft>
          <a:spcPct val="0"/>
        </a:spcAft>
        <a:defRPr sz="3600" b="1">
          <a:solidFill>
            <a:schemeClr val="tx2"/>
          </a:solidFill>
          <a:latin typeface="Arial" charset="0"/>
        </a:defRPr>
      </a:lvl7pPr>
      <a:lvl8pPr marL="1371600" algn="l" defTabSz="1073150" rtl="0" fontAlgn="base">
        <a:lnSpc>
          <a:spcPct val="90000"/>
        </a:lnSpc>
        <a:spcBef>
          <a:spcPct val="0"/>
        </a:spcBef>
        <a:spcAft>
          <a:spcPct val="0"/>
        </a:spcAft>
        <a:defRPr sz="3600" b="1">
          <a:solidFill>
            <a:schemeClr val="tx2"/>
          </a:solidFill>
          <a:latin typeface="Arial" charset="0"/>
        </a:defRPr>
      </a:lvl8pPr>
      <a:lvl9pPr marL="1828800" algn="l" defTabSz="1073150" rtl="0" fontAlgn="base">
        <a:lnSpc>
          <a:spcPct val="90000"/>
        </a:lnSpc>
        <a:spcBef>
          <a:spcPct val="0"/>
        </a:spcBef>
        <a:spcAft>
          <a:spcPct val="0"/>
        </a:spcAft>
        <a:defRPr sz="3600" b="1">
          <a:solidFill>
            <a:schemeClr val="tx2"/>
          </a:solidFill>
          <a:latin typeface="Arial" charset="0"/>
        </a:defRPr>
      </a:lvl9pPr>
    </p:titleStyle>
    <p:body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5.jpg"/><Relationship Id="rId4" Type="http://schemas.openxmlformats.org/officeDocument/2006/relationships/image" Target="../media/image54.jpg"/></Relationships>
</file>

<file path=ppt/slides/_rels/slide12.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6.jpg"/><Relationship Id="rId3" Type="http://schemas.openxmlformats.org/officeDocument/2006/relationships/image" Target="../media/image56.pn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4.jpeg"/><Relationship Id="rId7" Type="http://schemas.microsoft.com/office/2007/relationships/hdphoto" Target="../media/hdphoto1.wdp"/><Relationship Id="rId12"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1.jpeg"/><Relationship Id="rId5" Type="http://schemas.openxmlformats.org/officeDocument/2006/relationships/image" Target="../media/image26.png"/><Relationship Id="rId10" Type="http://schemas.openxmlformats.org/officeDocument/2006/relationships/image" Target="../media/image30.jpeg"/><Relationship Id="rId4" Type="http://schemas.openxmlformats.org/officeDocument/2006/relationships/image" Target="../media/image25.jpeg"/><Relationship Id="rId9"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4.jpeg"/><Relationship Id="rId26" Type="http://schemas.openxmlformats.org/officeDocument/2006/relationships/image" Target="NULL"/><Relationship Id="rId3" Type="http://schemas.openxmlformats.org/officeDocument/2006/relationships/image" Target="../media/image36.PNG"/><Relationship Id="rId21" Type="http://schemas.openxmlformats.org/officeDocument/2006/relationships/image" Target="NULL"/><Relationship Id="rId7" Type="http://schemas.openxmlformats.org/officeDocument/2006/relationships/image" Target="../media/image39.jpeg"/><Relationship Id="rId12" Type="http://schemas.openxmlformats.org/officeDocument/2006/relationships/image" Target="../media/image43.jpeg"/><Relationship Id="rId17" Type="http://schemas.openxmlformats.org/officeDocument/2006/relationships/image" Target="../media/image48.jpeg"/><Relationship Id="rId25" Type="http://schemas.openxmlformats.org/officeDocument/2006/relationships/image" Target="NULL"/><Relationship Id="rId2" Type="http://schemas.openxmlformats.org/officeDocument/2006/relationships/notesSlide" Target="../notesSlides/notesSlide8.xml"/><Relationship Id="rId16" Type="http://schemas.openxmlformats.org/officeDocument/2006/relationships/image" Target="../media/image47.jpeg"/><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42.jpeg"/><Relationship Id="rId24" Type="http://schemas.openxmlformats.org/officeDocument/2006/relationships/image" Target="NULL"/><Relationship Id="rId5" Type="http://schemas.openxmlformats.org/officeDocument/2006/relationships/image" Target="../media/image38.png"/><Relationship Id="rId15" Type="http://schemas.openxmlformats.org/officeDocument/2006/relationships/image" Target="../media/image46.jpeg"/><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media/image41.jpeg"/><Relationship Id="rId4" Type="http://schemas.openxmlformats.org/officeDocument/2006/relationships/image" Target="../media/image37.png"/><Relationship Id="rId9" Type="http://schemas.openxmlformats.org/officeDocument/2006/relationships/image" Target="../media/image40.jpeg"/><Relationship Id="rId14" Type="http://schemas.openxmlformats.org/officeDocument/2006/relationships/image" Target="../media/image45.jpeg"/><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1.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descr="http://findbiometrics.com/assets/iStock_Multi-Mod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2792" y="60702"/>
            <a:ext cx="2590799" cy="19430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2373DD0-581B-50E7-82C9-0928746F2894}"/>
              </a:ext>
            </a:extLst>
          </p:cNvPr>
          <p:cNvSpPr>
            <a:spLocks noGrp="1" noChangeArrowheads="1"/>
          </p:cNvSpPr>
          <p:nvPr>
            <p:ph type="subTitle" idx="1"/>
          </p:nvPr>
        </p:nvSpPr>
        <p:spPr>
          <a:xfrm>
            <a:off x="609600" y="4191000"/>
            <a:ext cx="7924800" cy="2667000"/>
          </a:xfrm>
        </p:spPr>
        <p:txBody>
          <a:bodyPr/>
          <a:lstStyle/>
          <a:p>
            <a:pPr algn="ctr" eaLnBrk="1" hangingPunct="1">
              <a:lnSpc>
                <a:spcPct val="80000"/>
              </a:lnSpc>
            </a:pPr>
            <a:r>
              <a:rPr lang="sv-SE" sz="2400" dirty="0"/>
              <a:t>Daniel Tebor, Eli Headley, and Mahmut Karakaya</a:t>
            </a:r>
            <a:endParaRPr lang="tr-TR" sz="2400" dirty="0"/>
          </a:p>
          <a:p>
            <a:pPr algn="ctr" eaLnBrk="1" hangingPunct="1">
              <a:lnSpc>
                <a:spcPct val="80000"/>
              </a:lnSpc>
            </a:pPr>
            <a:endParaRPr lang="sv-SE" sz="1600" dirty="0"/>
          </a:p>
          <a:p>
            <a:pPr algn="ctr" eaLnBrk="1" hangingPunct="1">
              <a:buClr>
                <a:srgbClr val="000000"/>
              </a:buClr>
              <a:buSzPct val="100000"/>
              <a:defRPr/>
            </a:pPr>
            <a:endParaRPr lang="en-US" sz="1600" u="sng" dirty="0">
              <a:latin typeface="Book Antiqua" charset="0"/>
            </a:endParaRPr>
          </a:p>
          <a:p>
            <a:pPr algn="ctr" eaLnBrk="1" hangingPunct="1">
              <a:lnSpc>
                <a:spcPct val="80000"/>
              </a:lnSpc>
            </a:pPr>
            <a:endParaRPr lang="en-US" sz="1600" u="sng" dirty="0">
              <a:latin typeface="Book Antiqua" charset="0"/>
            </a:endParaRPr>
          </a:p>
          <a:p>
            <a:pPr algn="ctr" eaLnBrk="1" hangingPunct="1">
              <a:lnSpc>
                <a:spcPct val="80000"/>
              </a:lnSpc>
            </a:pPr>
            <a:r>
              <a:rPr lang="en-US" sz="1800" dirty="0">
                <a:latin typeface="Book Antiqua"/>
              </a:rPr>
              <a:t>Dept. of Computer Science</a:t>
            </a:r>
            <a:endParaRPr lang="tr-TR" sz="1800" dirty="0">
              <a:latin typeface="Book Antiqua"/>
            </a:endParaRPr>
          </a:p>
          <a:p>
            <a:pPr algn="ctr" eaLnBrk="1" hangingPunct="1">
              <a:lnSpc>
                <a:spcPct val="80000"/>
              </a:lnSpc>
            </a:pPr>
            <a:r>
              <a:rPr lang="tr-TR" sz="1800" dirty="0">
                <a:latin typeface="Book Antiqua"/>
              </a:rPr>
              <a:t>Kennesaw State </a:t>
            </a:r>
            <a:r>
              <a:rPr lang="en-US" sz="1800" dirty="0">
                <a:latin typeface="Book Antiqua"/>
              </a:rPr>
              <a:t>University</a:t>
            </a:r>
          </a:p>
          <a:p>
            <a:pPr algn="ctr" eaLnBrk="1" hangingPunct="1">
              <a:lnSpc>
                <a:spcPct val="80000"/>
              </a:lnSpc>
            </a:pPr>
            <a:endParaRPr lang="tr-TR" sz="1800" dirty="0"/>
          </a:p>
          <a:p>
            <a:pPr algn="ctr" eaLnBrk="1" hangingPunct="1">
              <a:lnSpc>
                <a:spcPct val="80000"/>
              </a:lnSpc>
            </a:pPr>
            <a:r>
              <a:rPr lang="en-US" sz="1800" dirty="0"/>
              <a:t>April 19, 2024</a:t>
            </a:r>
          </a:p>
          <a:p>
            <a:pPr algn="ctr" eaLnBrk="1" hangingPunct="1">
              <a:lnSpc>
                <a:spcPct val="80000"/>
              </a:lnSpc>
            </a:pPr>
            <a:endParaRPr lang="en-US" sz="1800" dirty="0"/>
          </a:p>
        </p:txBody>
      </p:sp>
      <p:pic>
        <p:nvPicPr>
          <p:cNvPr id="8" name="Picture 7" descr="C:\Users\Gamze Nur\Desktop\biyometrik-teknoloji.jpg">
            <a:extLst>
              <a:ext uri="{FF2B5EF4-FFF2-40B4-BE49-F238E27FC236}">
                <a16:creationId xmlns:a16="http://schemas.microsoft.com/office/drawing/2014/main" id="{7A0CE4C1-03E6-F020-7D8E-CA80367D724C}"/>
              </a:ext>
            </a:extLst>
          </p:cNvPr>
          <p:cNvPicPr>
            <a:picLocks noChangeAspect="1" noChangeArrowheads="1"/>
          </p:cNvPicPr>
          <p:nvPr/>
        </p:nvPicPr>
        <p:blipFill>
          <a:blip r:embed="rId4" cstate="print"/>
          <a:srcRect/>
          <a:stretch>
            <a:fillRect/>
          </a:stretch>
        </p:blipFill>
        <p:spPr bwMode="auto">
          <a:xfrm>
            <a:off x="76200" y="5943600"/>
            <a:ext cx="1747368" cy="838200"/>
          </a:xfrm>
          <a:prstGeom prst="rect">
            <a:avLst/>
          </a:prstGeom>
          <a:noFill/>
        </p:spPr>
      </p:pic>
      <p:pic>
        <p:nvPicPr>
          <p:cNvPr id="9" name="Picture 8" descr="C:\Users\Gamze Nur\Desktop\1.jpg">
            <a:extLst>
              <a:ext uri="{FF2B5EF4-FFF2-40B4-BE49-F238E27FC236}">
                <a16:creationId xmlns:a16="http://schemas.microsoft.com/office/drawing/2014/main" id="{6478311C-111D-C42C-1C87-A82E66C5E075}"/>
              </a:ext>
            </a:extLst>
          </p:cNvPr>
          <p:cNvPicPr>
            <a:picLocks noChangeAspect="1" noChangeArrowheads="1"/>
          </p:cNvPicPr>
          <p:nvPr/>
        </p:nvPicPr>
        <p:blipFill>
          <a:blip r:embed="rId5" cstate="print"/>
          <a:srcRect/>
          <a:stretch>
            <a:fillRect/>
          </a:stretch>
        </p:blipFill>
        <p:spPr bwMode="auto">
          <a:xfrm>
            <a:off x="7395220" y="5943600"/>
            <a:ext cx="1636486" cy="838200"/>
          </a:xfrm>
          <a:prstGeom prst="rect">
            <a:avLst/>
          </a:prstGeom>
          <a:noFill/>
        </p:spPr>
      </p:pic>
      <p:sp>
        <p:nvSpPr>
          <p:cNvPr id="10" name="Rectangle 2">
            <a:extLst>
              <a:ext uri="{FF2B5EF4-FFF2-40B4-BE49-F238E27FC236}">
                <a16:creationId xmlns:a16="http://schemas.microsoft.com/office/drawing/2014/main" id="{9D285620-C3DD-93FE-371A-56B6207D6E8D}"/>
              </a:ext>
            </a:extLst>
          </p:cNvPr>
          <p:cNvSpPr txBox="1">
            <a:spLocks noChangeArrowheads="1"/>
          </p:cNvSpPr>
          <p:nvPr/>
        </p:nvSpPr>
        <p:spPr bwMode="auto">
          <a:xfrm>
            <a:off x="304800" y="2918200"/>
            <a:ext cx="8534399"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b" anchorCtr="0" compatLnSpc="1">
            <a:prstTxWarp prst="textNoShape">
              <a:avLst/>
            </a:prstTxWarp>
          </a:bodyPr>
          <a:lstStyle>
            <a:lvl1pPr algn="l" defTabSz="1073150" rtl="0" eaLnBrk="0" fontAlgn="base" hangingPunct="0">
              <a:lnSpc>
                <a:spcPct val="90000"/>
              </a:lnSpc>
              <a:spcBef>
                <a:spcPct val="0"/>
              </a:spcBef>
              <a:spcAft>
                <a:spcPct val="30000"/>
              </a:spcAft>
              <a:defRPr sz="3200" b="1">
                <a:solidFill>
                  <a:schemeClr val="hlink"/>
                </a:solidFill>
                <a:latin typeface="Book Antiqua" pitchFamily="18" charset="0"/>
                <a:ea typeface="+mj-ea"/>
                <a:cs typeface="+mj-cs"/>
              </a:defRPr>
            </a:lvl1pPr>
            <a:lvl2pPr algn="l" defTabSz="1073150" rtl="0" eaLnBrk="0" fontAlgn="base" hangingPunct="0">
              <a:lnSpc>
                <a:spcPct val="90000"/>
              </a:lnSpc>
              <a:spcBef>
                <a:spcPct val="0"/>
              </a:spcBef>
              <a:spcAft>
                <a:spcPct val="0"/>
              </a:spcAft>
              <a:defRPr sz="3600" b="1">
                <a:solidFill>
                  <a:schemeClr val="tx2"/>
                </a:solidFill>
                <a:latin typeface="Book Antiqua" pitchFamily="18" charset="0"/>
              </a:defRPr>
            </a:lvl2pPr>
            <a:lvl3pPr algn="l" defTabSz="1073150" rtl="0" eaLnBrk="0" fontAlgn="base" hangingPunct="0">
              <a:lnSpc>
                <a:spcPct val="90000"/>
              </a:lnSpc>
              <a:spcBef>
                <a:spcPct val="0"/>
              </a:spcBef>
              <a:spcAft>
                <a:spcPct val="0"/>
              </a:spcAft>
              <a:defRPr sz="3600" b="1">
                <a:solidFill>
                  <a:schemeClr val="tx2"/>
                </a:solidFill>
                <a:latin typeface="Book Antiqua" pitchFamily="18" charset="0"/>
              </a:defRPr>
            </a:lvl3pPr>
            <a:lvl4pPr algn="l" defTabSz="1073150" rtl="0" eaLnBrk="0" fontAlgn="base" hangingPunct="0">
              <a:lnSpc>
                <a:spcPct val="90000"/>
              </a:lnSpc>
              <a:spcBef>
                <a:spcPct val="0"/>
              </a:spcBef>
              <a:spcAft>
                <a:spcPct val="0"/>
              </a:spcAft>
              <a:defRPr sz="3600" b="1">
                <a:solidFill>
                  <a:schemeClr val="tx2"/>
                </a:solidFill>
                <a:latin typeface="Book Antiqua" pitchFamily="18" charset="0"/>
              </a:defRPr>
            </a:lvl4pPr>
            <a:lvl5pPr algn="l" defTabSz="1073150" rtl="0" eaLnBrk="0" fontAlgn="base" hangingPunct="0">
              <a:lnSpc>
                <a:spcPct val="90000"/>
              </a:lnSpc>
              <a:spcBef>
                <a:spcPct val="0"/>
              </a:spcBef>
              <a:spcAft>
                <a:spcPct val="0"/>
              </a:spcAft>
              <a:defRPr sz="3600" b="1">
                <a:solidFill>
                  <a:schemeClr val="tx2"/>
                </a:solidFill>
                <a:latin typeface="Book Antiqua" pitchFamily="18" charset="0"/>
              </a:defRPr>
            </a:lvl5pPr>
            <a:lvl6pPr marL="457200" algn="l" defTabSz="1073150" rtl="0" fontAlgn="base">
              <a:lnSpc>
                <a:spcPct val="90000"/>
              </a:lnSpc>
              <a:spcBef>
                <a:spcPct val="0"/>
              </a:spcBef>
              <a:spcAft>
                <a:spcPct val="0"/>
              </a:spcAft>
              <a:defRPr sz="3600" b="1">
                <a:solidFill>
                  <a:schemeClr val="tx2"/>
                </a:solidFill>
                <a:latin typeface="Arial" charset="0"/>
              </a:defRPr>
            </a:lvl6pPr>
            <a:lvl7pPr marL="914400" algn="l" defTabSz="1073150" rtl="0" fontAlgn="base">
              <a:lnSpc>
                <a:spcPct val="90000"/>
              </a:lnSpc>
              <a:spcBef>
                <a:spcPct val="0"/>
              </a:spcBef>
              <a:spcAft>
                <a:spcPct val="0"/>
              </a:spcAft>
              <a:defRPr sz="3600" b="1">
                <a:solidFill>
                  <a:schemeClr val="tx2"/>
                </a:solidFill>
                <a:latin typeface="Arial" charset="0"/>
              </a:defRPr>
            </a:lvl7pPr>
            <a:lvl8pPr marL="1371600" algn="l" defTabSz="1073150" rtl="0" fontAlgn="base">
              <a:lnSpc>
                <a:spcPct val="90000"/>
              </a:lnSpc>
              <a:spcBef>
                <a:spcPct val="0"/>
              </a:spcBef>
              <a:spcAft>
                <a:spcPct val="0"/>
              </a:spcAft>
              <a:defRPr sz="3600" b="1">
                <a:solidFill>
                  <a:schemeClr val="tx2"/>
                </a:solidFill>
                <a:latin typeface="Arial" charset="0"/>
              </a:defRPr>
            </a:lvl8pPr>
            <a:lvl9pPr marL="1828800" algn="l" defTabSz="1073150" rtl="0" fontAlgn="base">
              <a:lnSpc>
                <a:spcPct val="90000"/>
              </a:lnSpc>
              <a:spcBef>
                <a:spcPct val="0"/>
              </a:spcBef>
              <a:spcAft>
                <a:spcPct val="0"/>
              </a:spcAft>
              <a:defRPr sz="3600" b="1">
                <a:solidFill>
                  <a:schemeClr val="tx2"/>
                </a:solidFill>
                <a:latin typeface="Arial" charset="0"/>
              </a:defRPr>
            </a:lvl9pPr>
          </a:lstStyle>
          <a:p>
            <a:r>
              <a:rPr lang="en-US" sz="4000" dirty="0"/>
              <a:t>Impact of Blinking on Deep Learning Iris Recognition</a:t>
            </a:r>
          </a:p>
        </p:txBody>
      </p:sp>
    </p:spTree>
  </p:cSld>
  <p:clrMapOvr>
    <a:masterClrMapping/>
  </p:clrMapOvr>
  <mc:AlternateContent xmlns:mc="http://schemas.openxmlformats.org/markup-compatibility/2006" xmlns:p14="http://schemas.microsoft.com/office/powerpoint/2010/main">
    <mc:Choice Requires="p14">
      <p:transition spd="slow" p14:dur="2000" advTm="14917"/>
    </mc:Choice>
    <mc:Fallback xmlns="">
      <p:transition spd="slow" advTm="14917"/>
    </mc:Fallback>
  </mc:AlternateContent>
  <p:extLst>
    <p:ext uri="{E180D4A7-C9FB-4DFB-919C-405C955672EB}">
      <p14:showEvtLst xmlns:p14="http://schemas.microsoft.com/office/powerpoint/2010/main">
        <p14:playEvt time="834" objId="10"/>
        <p14:stopEvt time="13683" objId="10"/>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Distribution of Occlusion in Dataset</a:t>
            </a:r>
          </a:p>
        </p:txBody>
      </p:sp>
      <p:sp>
        <p:nvSpPr>
          <p:cNvPr id="4" name="Slayt Numarası Yer Tutucusu 3">
            <a:extLst>
              <a:ext uri="{FF2B5EF4-FFF2-40B4-BE49-F238E27FC236}">
                <a16:creationId xmlns:a16="http://schemas.microsoft.com/office/drawing/2014/main" id="{96A5F300-AFA1-5D24-53E9-8E2716586368}"/>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10</a:t>
            </a:fld>
            <a:r>
              <a:rPr lang="en-US" dirty="0"/>
              <a:t>/18</a:t>
            </a:r>
          </a:p>
        </p:txBody>
      </p:sp>
      <p:pic>
        <p:nvPicPr>
          <p:cNvPr id="5" name="Picture 4" descr="A green and blue graph&#10;&#10;Description automatically generated">
            <a:extLst>
              <a:ext uri="{FF2B5EF4-FFF2-40B4-BE49-F238E27FC236}">
                <a16:creationId xmlns:a16="http://schemas.microsoft.com/office/drawing/2014/main" id="{200DD3FE-81AB-B80D-DF52-102C5249F3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0420"/>
            <a:ext cx="9144000" cy="3617160"/>
          </a:xfrm>
          <a:prstGeom prst="rect">
            <a:avLst/>
          </a:prstGeom>
        </p:spPr>
      </p:pic>
    </p:spTree>
    <p:extLst>
      <p:ext uri="{BB962C8B-B14F-4D97-AF65-F5344CB8AC3E}">
        <p14:creationId xmlns:p14="http://schemas.microsoft.com/office/powerpoint/2010/main" val="135111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Relevant Cohorts</a:t>
            </a:r>
          </a:p>
        </p:txBody>
      </p:sp>
      <p:sp>
        <p:nvSpPr>
          <p:cNvPr id="4" name="AutoShape 4"/>
          <p:cNvSpPr>
            <a:spLocks noChangeAspect="1" noChangeArrowheads="1"/>
          </p:cNvSpPr>
          <p:nvPr/>
        </p:nvSpPr>
        <p:spPr bwMode="auto">
          <a:xfrm>
            <a:off x="519953" y="2089844"/>
            <a:ext cx="6172200" cy="272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3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ayt Numarası Yer Tutucusu 3">
            <a:extLst>
              <a:ext uri="{FF2B5EF4-FFF2-40B4-BE49-F238E27FC236}">
                <a16:creationId xmlns:a16="http://schemas.microsoft.com/office/drawing/2014/main" id="{23451D9B-C54F-7F3C-FC9F-B8DE3FEA6CFE}"/>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11</a:t>
            </a:fld>
            <a:r>
              <a:rPr lang="en-US" dirty="0"/>
              <a:t>/18</a:t>
            </a:r>
          </a:p>
        </p:txBody>
      </p:sp>
      <p:sp>
        <p:nvSpPr>
          <p:cNvPr id="5" name="Content Placeholder 2">
            <a:extLst>
              <a:ext uri="{FF2B5EF4-FFF2-40B4-BE49-F238E27FC236}">
                <a16:creationId xmlns:a16="http://schemas.microsoft.com/office/drawing/2014/main" id="{450DE484-74EE-E383-81CD-AFB9241E7B04}"/>
              </a:ext>
            </a:extLst>
          </p:cNvPr>
          <p:cNvSpPr txBox="1">
            <a:spLocks/>
          </p:cNvSpPr>
          <p:nvPr/>
        </p:nvSpPr>
        <p:spPr bwMode="auto">
          <a:xfrm>
            <a:off x="332772" y="762000"/>
            <a:ext cx="8429689" cy="315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2400" kern="0" dirty="0"/>
              <a:t>Three cohorts: Periocular, Ocular, and </a:t>
            </a:r>
            <a:r>
              <a:rPr lang="en-US" sz="2400" kern="0" dirty="0" err="1"/>
              <a:t>OcularIris</a:t>
            </a:r>
            <a:r>
              <a:rPr lang="en-US" sz="2400" kern="0" dirty="0"/>
              <a:t>.</a:t>
            </a:r>
          </a:p>
          <a:p>
            <a:r>
              <a:rPr lang="en-US" sz="2400" kern="0" dirty="0"/>
              <a:t>Periocular – iris and surrounding features.</a:t>
            </a:r>
          </a:p>
          <a:p>
            <a:r>
              <a:rPr lang="en-US" sz="2400" kern="0" dirty="0"/>
              <a:t>Ocular – iris takes up most of image with other close features still visible.</a:t>
            </a:r>
          </a:p>
          <a:p>
            <a:r>
              <a:rPr lang="en-US" sz="2400" kern="0" dirty="0" err="1"/>
              <a:t>OcularIris</a:t>
            </a:r>
            <a:r>
              <a:rPr lang="en-US" sz="2400" kern="0" dirty="0"/>
              <a:t> – iris is segmented, and all other features are masked.</a:t>
            </a:r>
          </a:p>
        </p:txBody>
      </p:sp>
      <p:pic>
        <p:nvPicPr>
          <p:cNvPr id="7" name="Picture 6" descr="Close up of a person's eye&#10;&#10;Description automatically generated">
            <a:extLst>
              <a:ext uri="{FF2B5EF4-FFF2-40B4-BE49-F238E27FC236}">
                <a16:creationId xmlns:a16="http://schemas.microsoft.com/office/drawing/2014/main" id="{D094038E-3853-8D52-94B9-D9B5BA3EB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591619"/>
            <a:ext cx="2438400" cy="2438400"/>
          </a:xfrm>
          <a:prstGeom prst="rect">
            <a:avLst/>
          </a:prstGeom>
        </p:spPr>
      </p:pic>
      <p:pic>
        <p:nvPicPr>
          <p:cNvPr id="9" name="Picture 8" descr="A close-up of an eye&#10;&#10;Description automatically generated">
            <a:extLst>
              <a:ext uri="{FF2B5EF4-FFF2-40B4-BE49-F238E27FC236}">
                <a16:creationId xmlns:a16="http://schemas.microsoft.com/office/drawing/2014/main" id="{5CF65DCE-D001-FF7C-C18B-41BA1AAB6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828" y="3591619"/>
            <a:ext cx="2438400" cy="2438400"/>
          </a:xfrm>
          <a:prstGeom prst="rect">
            <a:avLst/>
          </a:prstGeom>
        </p:spPr>
      </p:pic>
      <p:pic>
        <p:nvPicPr>
          <p:cNvPr id="11" name="Picture 10" descr="Close-up of a person's eye&#10;&#10;Description automatically generated">
            <a:extLst>
              <a:ext uri="{FF2B5EF4-FFF2-40B4-BE49-F238E27FC236}">
                <a16:creationId xmlns:a16="http://schemas.microsoft.com/office/drawing/2014/main" id="{7626F465-ABC8-222A-5AFE-F4848A8694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72" y="3591619"/>
            <a:ext cx="2438400" cy="2438400"/>
          </a:xfrm>
          <a:prstGeom prst="rect">
            <a:avLst/>
          </a:prstGeom>
        </p:spPr>
      </p:pic>
      <p:sp>
        <p:nvSpPr>
          <p:cNvPr id="12" name="TextBox 11">
            <a:extLst>
              <a:ext uri="{FF2B5EF4-FFF2-40B4-BE49-F238E27FC236}">
                <a16:creationId xmlns:a16="http://schemas.microsoft.com/office/drawing/2014/main" id="{DA027E9D-8379-45C7-B7BA-947243E9986E}"/>
              </a:ext>
            </a:extLst>
          </p:cNvPr>
          <p:cNvSpPr txBox="1"/>
          <p:nvPr/>
        </p:nvSpPr>
        <p:spPr>
          <a:xfrm>
            <a:off x="1048871" y="6055077"/>
            <a:ext cx="7713590" cy="307777"/>
          </a:xfrm>
          <a:prstGeom prst="rect">
            <a:avLst/>
          </a:prstGeom>
          <a:noFill/>
        </p:spPr>
        <p:txBody>
          <a:bodyPr wrap="square" rtlCol="0">
            <a:spAutoFit/>
          </a:bodyPr>
          <a:lstStyle/>
          <a:p>
            <a:r>
              <a:rPr lang="en-US" sz="1400" dirty="0">
                <a:solidFill>
                  <a:srgbClr val="FF0000"/>
                </a:solidFill>
              </a:rPr>
              <a:t>Periocular                                                      Ocular                                                       </a:t>
            </a:r>
            <a:r>
              <a:rPr lang="en-US" sz="1400" dirty="0" err="1">
                <a:solidFill>
                  <a:srgbClr val="FF0000"/>
                </a:solidFill>
              </a:rPr>
              <a:t>OcularIris</a:t>
            </a:r>
            <a:endParaRPr lang="en-US" sz="1400" dirty="0">
              <a:solidFill>
                <a:srgbClr val="FF0000"/>
              </a:solidFill>
            </a:endParaRPr>
          </a:p>
        </p:txBody>
      </p:sp>
    </p:spTree>
    <p:extLst>
      <p:ext uri="{BB962C8B-B14F-4D97-AF65-F5344CB8AC3E}">
        <p14:creationId xmlns:p14="http://schemas.microsoft.com/office/powerpoint/2010/main" val="3565515448"/>
      </p:ext>
    </p:extLst>
  </p:cSld>
  <p:clrMapOvr>
    <a:masterClrMapping/>
  </p:clrMapOvr>
  <mc:AlternateContent xmlns:mc="http://schemas.openxmlformats.org/markup-compatibility/2006" xmlns:p14="http://schemas.microsoft.com/office/powerpoint/2010/main">
    <mc:Choice Requires="p14">
      <p:transition spd="slow" p14:dur="2000" advTm="49443"/>
    </mc:Choice>
    <mc:Fallback xmlns="">
      <p:transition spd="slow" advTm="49443"/>
    </mc:Fallback>
  </mc:AlternateContent>
  <p:extLst>
    <p:ext uri="{E180D4A7-C9FB-4DFB-919C-405C955672EB}">
      <p14:showEvtLst xmlns:p14="http://schemas.microsoft.com/office/powerpoint/2010/main">
        <p14:playEvt time="19" objId="3"/>
        <p14:stopEvt time="49040"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Synthetic Blinking Flowchart</a:t>
            </a:r>
          </a:p>
        </p:txBody>
      </p:sp>
      <p:sp>
        <p:nvSpPr>
          <p:cNvPr id="4" name="AutoShape 4"/>
          <p:cNvSpPr>
            <a:spLocks noChangeAspect="1" noChangeArrowheads="1"/>
          </p:cNvSpPr>
          <p:nvPr/>
        </p:nvSpPr>
        <p:spPr bwMode="auto">
          <a:xfrm>
            <a:off x="519953" y="2089844"/>
            <a:ext cx="6172200" cy="272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3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ayt Numarası Yer Tutucusu 3">
            <a:extLst>
              <a:ext uri="{FF2B5EF4-FFF2-40B4-BE49-F238E27FC236}">
                <a16:creationId xmlns:a16="http://schemas.microsoft.com/office/drawing/2014/main" id="{23451D9B-C54F-7F3C-FC9F-B8DE3FEA6CFE}"/>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12</a:t>
            </a:fld>
            <a:r>
              <a:rPr lang="en-US" dirty="0"/>
              <a:t>/18</a:t>
            </a:r>
          </a:p>
        </p:txBody>
      </p:sp>
      <p:pic>
        <p:nvPicPr>
          <p:cNvPr id="8" name="Picture 7" descr="A close-up of several images of eye&#10;&#10;Description automatically generated">
            <a:extLst>
              <a:ext uri="{FF2B5EF4-FFF2-40B4-BE49-F238E27FC236}">
                <a16:creationId xmlns:a16="http://schemas.microsoft.com/office/drawing/2014/main" id="{0C0F17E0-0356-56DA-EC96-A304F81A6D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082" y="762000"/>
            <a:ext cx="7153835" cy="3997920"/>
          </a:xfrm>
          <a:prstGeom prst="rect">
            <a:avLst/>
          </a:prstGeom>
        </p:spPr>
      </p:pic>
      <p:pic>
        <p:nvPicPr>
          <p:cNvPr id="13" name="Picture 12" descr="A close-up of an eye&#10;&#10;Description automatically generated">
            <a:extLst>
              <a:ext uri="{FF2B5EF4-FFF2-40B4-BE49-F238E27FC236}">
                <a16:creationId xmlns:a16="http://schemas.microsoft.com/office/drawing/2014/main" id="{3C218CD6-37BC-9F53-B9B2-AFEC2C61FD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883" y="5064722"/>
            <a:ext cx="891419" cy="891419"/>
          </a:xfrm>
          <a:prstGeom prst="rect">
            <a:avLst/>
          </a:prstGeom>
        </p:spPr>
      </p:pic>
      <p:pic>
        <p:nvPicPr>
          <p:cNvPr id="15" name="Picture 14" descr="A close-up of an eye&#10;&#10;Description automatically generated">
            <a:extLst>
              <a:ext uri="{FF2B5EF4-FFF2-40B4-BE49-F238E27FC236}">
                <a16:creationId xmlns:a16="http://schemas.microsoft.com/office/drawing/2014/main" id="{200B7002-71B2-1F7C-883D-4FE9D93B29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8302" y="5064722"/>
            <a:ext cx="891419" cy="891419"/>
          </a:xfrm>
          <a:prstGeom prst="rect">
            <a:avLst/>
          </a:prstGeom>
        </p:spPr>
      </p:pic>
      <p:pic>
        <p:nvPicPr>
          <p:cNvPr id="17" name="Picture 16" descr="A close-up of an eye&#10;&#10;Description automatically generated">
            <a:extLst>
              <a:ext uri="{FF2B5EF4-FFF2-40B4-BE49-F238E27FC236}">
                <a16:creationId xmlns:a16="http://schemas.microsoft.com/office/drawing/2014/main" id="{80027009-C3C4-DA16-5AB6-FF839C5E2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5846" y="5064719"/>
            <a:ext cx="891419" cy="891419"/>
          </a:xfrm>
          <a:prstGeom prst="rect">
            <a:avLst/>
          </a:prstGeom>
        </p:spPr>
      </p:pic>
      <p:pic>
        <p:nvPicPr>
          <p:cNvPr id="19" name="Picture 18" descr="A close-up of an eye&#10;&#10;Description automatically generated">
            <a:extLst>
              <a:ext uri="{FF2B5EF4-FFF2-40B4-BE49-F238E27FC236}">
                <a16:creationId xmlns:a16="http://schemas.microsoft.com/office/drawing/2014/main" id="{9EE2A89B-6BC0-FEF7-119F-486A3676D6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3037" y="5064719"/>
            <a:ext cx="891419" cy="891419"/>
          </a:xfrm>
          <a:prstGeom prst="rect">
            <a:avLst/>
          </a:prstGeom>
        </p:spPr>
      </p:pic>
      <p:pic>
        <p:nvPicPr>
          <p:cNvPr id="21" name="Picture 20" descr="A close-up of an eye&#10;&#10;Description automatically generated">
            <a:extLst>
              <a:ext uri="{FF2B5EF4-FFF2-40B4-BE49-F238E27FC236}">
                <a16:creationId xmlns:a16="http://schemas.microsoft.com/office/drawing/2014/main" id="{1DD27EB5-8DB7-C7C3-D9B2-83773D562B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0581" y="5064719"/>
            <a:ext cx="891419" cy="891419"/>
          </a:xfrm>
          <a:prstGeom prst="rect">
            <a:avLst/>
          </a:prstGeom>
        </p:spPr>
      </p:pic>
      <p:pic>
        <p:nvPicPr>
          <p:cNvPr id="23" name="Picture 22" descr="A grey eye with black background&#10;&#10;Description automatically generated">
            <a:extLst>
              <a:ext uri="{FF2B5EF4-FFF2-40B4-BE49-F238E27FC236}">
                <a16:creationId xmlns:a16="http://schemas.microsoft.com/office/drawing/2014/main" id="{278F01BD-3215-C468-A7A3-0C9589AB18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1092" y="5064719"/>
            <a:ext cx="891419" cy="891419"/>
          </a:xfrm>
          <a:prstGeom prst="rect">
            <a:avLst/>
          </a:prstGeom>
        </p:spPr>
      </p:pic>
      <p:pic>
        <p:nvPicPr>
          <p:cNvPr id="25" name="Picture 24" descr="A grey eye with a black background&#10;&#10;Description automatically generated">
            <a:extLst>
              <a:ext uri="{FF2B5EF4-FFF2-40B4-BE49-F238E27FC236}">
                <a16:creationId xmlns:a16="http://schemas.microsoft.com/office/drawing/2014/main" id="{E69F8142-297A-7F36-6B2B-576A95A2086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38636" y="5064719"/>
            <a:ext cx="891419" cy="891419"/>
          </a:xfrm>
          <a:prstGeom prst="rect">
            <a:avLst/>
          </a:prstGeom>
        </p:spPr>
      </p:pic>
      <p:pic>
        <p:nvPicPr>
          <p:cNvPr id="29" name="Picture 28" descr="A grey eye with a black background&#10;&#10;Description automatically generated">
            <a:extLst>
              <a:ext uri="{FF2B5EF4-FFF2-40B4-BE49-F238E27FC236}">
                <a16:creationId xmlns:a16="http://schemas.microsoft.com/office/drawing/2014/main" id="{7509585D-E40E-12DF-4635-9264B349EB7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13629" y="5064719"/>
            <a:ext cx="891419" cy="891419"/>
          </a:xfrm>
          <a:prstGeom prst="rect">
            <a:avLst/>
          </a:prstGeom>
        </p:spPr>
      </p:pic>
      <p:pic>
        <p:nvPicPr>
          <p:cNvPr id="31" name="Picture 30" descr="A grey eye on a black background&#10;&#10;Description automatically generated">
            <a:extLst>
              <a:ext uri="{FF2B5EF4-FFF2-40B4-BE49-F238E27FC236}">
                <a16:creationId xmlns:a16="http://schemas.microsoft.com/office/drawing/2014/main" id="{8D5F4A56-DB03-2DA6-39B5-FC74D35A309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96691" y="5064719"/>
            <a:ext cx="891419" cy="891419"/>
          </a:xfrm>
          <a:prstGeom prst="rect">
            <a:avLst/>
          </a:prstGeom>
        </p:spPr>
      </p:pic>
      <p:pic>
        <p:nvPicPr>
          <p:cNvPr id="33" name="Picture 32" descr="A black and white image of a eye&#10;&#10;Description automatically generated">
            <a:extLst>
              <a:ext uri="{FF2B5EF4-FFF2-40B4-BE49-F238E27FC236}">
                <a16:creationId xmlns:a16="http://schemas.microsoft.com/office/drawing/2014/main" id="{41526EBC-5317-5E4F-CDE0-712D7B89509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88111" y="5065059"/>
            <a:ext cx="891080" cy="891080"/>
          </a:xfrm>
          <a:prstGeom prst="rect">
            <a:avLst/>
          </a:prstGeom>
        </p:spPr>
      </p:pic>
      <p:sp>
        <p:nvSpPr>
          <p:cNvPr id="34" name="TextBox 33">
            <a:extLst>
              <a:ext uri="{FF2B5EF4-FFF2-40B4-BE49-F238E27FC236}">
                <a16:creationId xmlns:a16="http://schemas.microsoft.com/office/drawing/2014/main" id="{E259A98C-717E-5606-DFED-1B7575E203E8}"/>
              </a:ext>
            </a:extLst>
          </p:cNvPr>
          <p:cNvSpPr txBox="1"/>
          <p:nvPr/>
        </p:nvSpPr>
        <p:spPr>
          <a:xfrm>
            <a:off x="136883" y="5956138"/>
            <a:ext cx="8842308" cy="369332"/>
          </a:xfrm>
          <a:prstGeom prst="rect">
            <a:avLst/>
          </a:prstGeom>
          <a:noFill/>
        </p:spPr>
        <p:txBody>
          <a:bodyPr wrap="square" rtlCol="0">
            <a:spAutoFit/>
          </a:bodyPr>
          <a:lstStyle/>
          <a:p>
            <a:r>
              <a:rPr lang="en-US" sz="1800" dirty="0">
                <a:solidFill>
                  <a:srgbClr val="FF0000"/>
                </a:solidFill>
              </a:rPr>
              <a:t>  +0%       +10%     +20%      +30%       +40%      +50%      +60%     +70%       +80%     +90%</a:t>
            </a:r>
          </a:p>
        </p:txBody>
      </p:sp>
    </p:spTree>
    <p:extLst>
      <p:ext uri="{BB962C8B-B14F-4D97-AF65-F5344CB8AC3E}">
        <p14:creationId xmlns:p14="http://schemas.microsoft.com/office/powerpoint/2010/main" val="141917515"/>
      </p:ext>
    </p:extLst>
  </p:cSld>
  <p:clrMapOvr>
    <a:masterClrMapping/>
  </p:clrMapOvr>
  <mc:AlternateContent xmlns:mc="http://schemas.openxmlformats.org/markup-compatibility/2006" xmlns:p14="http://schemas.microsoft.com/office/powerpoint/2010/main">
    <mc:Choice Requires="p14">
      <p:transition spd="slow" p14:dur="2000" advTm="49443"/>
    </mc:Choice>
    <mc:Fallback xmlns="">
      <p:transition spd="slow" advTm="49443"/>
    </mc:Fallback>
  </mc:AlternateContent>
  <p:extLst>
    <p:ext uri="{E180D4A7-C9FB-4DFB-919C-405C955672EB}">
      <p14:showEvtLst xmlns:p14="http://schemas.microsoft.com/office/powerpoint/2010/main">
        <p14:playEvt time="19" objId="3"/>
        <p14:stopEvt time="49040"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2772" y="228602"/>
            <a:ext cx="8201628" cy="524434"/>
          </a:xfrm>
        </p:spPr>
        <p:txBody>
          <a:bodyPr/>
          <a:lstStyle/>
          <a:p>
            <a:r>
              <a:rPr lang="en-US" dirty="0"/>
              <a:t>Experimental Design</a:t>
            </a:r>
          </a:p>
        </p:txBody>
      </p:sp>
      <p:sp>
        <p:nvSpPr>
          <p:cNvPr id="4" name="Slayt Numarası Yer Tutucusu 3">
            <a:extLst>
              <a:ext uri="{FF2B5EF4-FFF2-40B4-BE49-F238E27FC236}">
                <a16:creationId xmlns:a16="http://schemas.microsoft.com/office/drawing/2014/main" id="{4DE657F5-628F-6F80-1C44-7FC3FF857ADD}"/>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13</a:t>
            </a:fld>
            <a:r>
              <a:rPr lang="en-US" dirty="0"/>
              <a:t>/18</a:t>
            </a:r>
          </a:p>
        </p:txBody>
      </p:sp>
      <p:sp>
        <p:nvSpPr>
          <p:cNvPr id="8" name="Content Placeholder 2">
            <a:extLst>
              <a:ext uri="{FF2B5EF4-FFF2-40B4-BE49-F238E27FC236}">
                <a16:creationId xmlns:a16="http://schemas.microsoft.com/office/drawing/2014/main" id="{69BDB2CF-C1B1-76B8-33B8-D2759AA55BAE}"/>
              </a:ext>
            </a:extLst>
          </p:cNvPr>
          <p:cNvSpPr txBox="1">
            <a:spLocks/>
          </p:cNvSpPr>
          <p:nvPr/>
        </p:nvSpPr>
        <p:spPr bwMode="auto">
          <a:xfrm>
            <a:off x="263211" y="1046313"/>
            <a:ext cx="8340749" cy="513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2000" kern="0" dirty="0"/>
              <a:t>The synthetically blinked dataset gives us access to cohorts with different levels of occlusion (0% to 90%).</a:t>
            </a:r>
          </a:p>
          <a:p>
            <a:pPr lvl="1"/>
            <a:r>
              <a:rPr lang="en-US" sz="2000" kern="0" dirty="0"/>
              <a:t>Important to note that low occlusion cohorts (0%, 10%, etc.) have reduced # of images due to original distribution of occlusion.</a:t>
            </a:r>
          </a:p>
          <a:p>
            <a:r>
              <a:rPr lang="en-US" sz="2000" kern="0" dirty="0"/>
              <a:t>Four experiments:</a:t>
            </a:r>
          </a:p>
          <a:p>
            <a:pPr lvl="1"/>
            <a:r>
              <a:rPr lang="en-US" sz="1600" kern="0" dirty="0"/>
              <a:t>Model trained on only the original </a:t>
            </a:r>
            <a:r>
              <a:rPr lang="en-US" sz="1600" kern="0" dirty="0" err="1"/>
              <a:t>OcularIris</a:t>
            </a:r>
            <a:r>
              <a:rPr lang="en-US" sz="1600" kern="0" dirty="0"/>
              <a:t> dataset.</a:t>
            </a:r>
          </a:p>
          <a:p>
            <a:pPr lvl="1"/>
            <a:r>
              <a:rPr lang="en-US" sz="1600" kern="0" dirty="0"/>
              <a:t>Model trained on original </a:t>
            </a:r>
            <a:r>
              <a:rPr lang="en-US" sz="1600" kern="0" dirty="0" err="1"/>
              <a:t>OcularIris</a:t>
            </a:r>
            <a:r>
              <a:rPr lang="en-US" sz="1600" kern="0" dirty="0"/>
              <a:t> dataset AND the 0-30% occlusion cohorts.</a:t>
            </a:r>
          </a:p>
          <a:p>
            <a:pPr lvl="1"/>
            <a:r>
              <a:rPr lang="en-US" sz="1600" kern="0" dirty="0"/>
              <a:t>Model trained on original </a:t>
            </a:r>
            <a:r>
              <a:rPr lang="en-US" sz="1600" kern="0" dirty="0" err="1"/>
              <a:t>OcularIris</a:t>
            </a:r>
            <a:r>
              <a:rPr lang="en-US" sz="1600" kern="0" dirty="0"/>
              <a:t> dataset AND the 0-60% occlusion cohorts.</a:t>
            </a:r>
          </a:p>
          <a:p>
            <a:pPr lvl="1"/>
            <a:r>
              <a:rPr lang="en-US" sz="1600" kern="0" dirty="0"/>
              <a:t>Model trained on original </a:t>
            </a:r>
            <a:r>
              <a:rPr lang="en-US" sz="1600" kern="0" dirty="0" err="1"/>
              <a:t>OcularIris</a:t>
            </a:r>
            <a:r>
              <a:rPr lang="en-US" sz="1600" kern="0" dirty="0"/>
              <a:t> dataset AND the 0-90% occlusion cohorts.</a:t>
            </a:r>
          </a:p>
          <a:p>
            <a:r>
              <a:rPr lang="en-US" sz="2000" kern="0" dirty="0"/>
              <a:t>All models trained using ONLY frontal images.</a:t>
            </a:r>
          </a:p>
          <a:p>
            <a:pPr lvl="1"/>
            <a:r>
              <a:rPr lang="en-US" sz="1600" kern="0" dirty="0"/>
              <a:t>Frontal images, including the occlusion cohort images, were captured by the frontal camera.</a:t>
            </a:r>
          </a:p>
          <a:p>
            <a:r>
              <a:rPr lang="en-US" sz="2000" kern="0" dirty="0"/>
              <a:t>Models evaluated using each occlusion cohort.</a:t>
            </a:r>
          </a:p>
          <a:p>
            <a:pPr lvl="1"/>
            <a:r>
              <a:rPr lang="en-US" sz="1600" kern="0" dirty="0"/>
              <a:t>Frontal images from the orbital camera used resulting in images taken at a different time than what model was exposed to during training.</a:t>
            </a:r>
          </a:p>
          <a:p>
            <a:pPr lvl="1"/>
            <a:endParaRPr lang="en-US" sz="1600" kern="0" dirty="0"/>
          </a:p>
          <a:p>
            <a:pPr lvl="1"/>
            <a:endParaRPr lang="en-US" sz="2000" kern="0" dirty="0"/>
          </a:p>
        </p:txBody>
      </p:sp>
    </p:spTree>
    <p:extLst>
      <p:ext uri="{BB962C8B-B14F-4D97-AF65-F5344CB8AC3E}">
        <p14:creationId xmlns:p14="http://schemas.microsoft.com/office/powerpoint/2010/main" val="199333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32772" y="228601"/>
            <a:ext cx="8201628" cy="560293"/>
          </a:xfrm>
        </p:spPr>
        <p:txBody>
          <a:bodyPr/>
          <a:lstStyle/>
          <a:p>
            <a:r>
              <a:rPr lang="en-US" dirty="0"/>
              <a:t>Hyperparameters &amp; Image Augmentation</a:t>
            </a:r>
          </a:p>
        </p:txBody>
      </p:sp>
      <p:sp>
        <p:nvSpPr>
          <p:cNvPr id="4" name="Slayt Numarası Yer Tutucusu 3">
            <a:extLst>
              <a:ext uri="{FF2B5EF4-FFF2-40B4-BE49-F238E27FC236}">
                <a16:creationId xmlns:a16="http://schemas.microsoft.com/office/drawing/2014/main" id="{4DE657F5-628F-6F80-1C44-7FC3FF857ADD}"/>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14</a:t>
            </a:fld>
            <a:r>
              <a:rPr lang="en-US" dirty="0"/>
              <a:t>/18</a:t>
            </a:r>
          </a:p>
        </p:txBody>
      </p:sp>
      <p:graphicFrame>
        <p:nvGraphicFramePr>
          <p:cNvPr id="8" name="Table 7">
            <a:extLst>
              <a:ext uri="{FF2B5EF4-FFF2-40B4-BE49-F238E27FC236}">
                <a16:creationId xmlns:a16="http://schemas.microsoft.com/office/drawing/2014/main" id="{359150FE-5DC8-DFA4-F94C-3303D71C5E80}"/>
              </a:ext>
            </a:extLst>
          </p:cNvPr>
          <p:cNvGraphicFramePr>
            <a:graphicFrameLocks noGrp="1"/>
          </p:cNvGraphicFramePr>
          <p:nvPr>
            <p:extLst>
              <p:ext uri="{D42A27DB-BD31-4B8C-83A1-F6EECF244321}">
                <p14:modId xmlns:p14="http://schemas.microsoft.com/office/powerpoint/2010/main" val="279358978"/>
              </p:ext>
            </p:extLst>
          </p:nvPr>
        </p:nvGraphicFramePr>
        <p:xfrm>
          <a:off x="332773" y="3664938"/>
          <a:ext cx="6804212" cy="741680"/>
        </p:xfrm>
        <a:graphic>
          <a:graphicData uri="http://schemas.openxmlformats.org/drawingml/2006/table">
            <a:tbl>
              <a:tblPr firstRow="1" bandRow="1">
                <a:tableStyleId>{5C22544A-7EE6-4342-B048-85BDC9FD1C3A}</a:tableStyleId>
              </a:tblPr>
              <a:tblGrid>
                <a:gridCol w="1701053">
                  <a:extLst>
                    <a:ext uri="{9D8B030D-6E8A-4147-A177-3AD203B41FA5}">
                      <a16:colId xmlns:a16="http://schemas.microsoft.com/office/drawing/2014/main" val="2861991"/>
                    </a:ext>
                  </a:extLst>
                </a:gridCol>
                <a:gridCol w="1701053">
                  <a:extLst>
                    <a:ext uri="{9D8B030D-6E8A-4147-A177-3AD203B41FA5}">
                      <a16:colId xmlns:a16="http://schemas.microsoft.com/office/drawing/2014/main" val="3282665596"/>
                    </a:ext>
                  </a:extLst>
                </a:gridCol>
                <a:gridCol w="1701053">
                  <a:extLst>
                    <a:ext uri="{9D8B030D-6E8A-4147-A177-3AD203B41FA5}">
                      <a16:colId xmlns:a16="http://schemas.microsoft.com/office/drawing/2014/main" val="3627755222"/>
                    </a:ext>
                  </a:extLst>
                </a:gridCol>
                <a:gridCol w="1701053">
                  <a:extLst>
                    <a:ext uri="{9D8B030D-6E8A-4147-A177-3AD203B41FA5}">
                      <a16:colId xmlns:a16="http://schemas.microsoft.com/office/drawing/2014/main" val="792537696"/>
                    </a:ext>
                  </a:extLst>
                </a:gridCol>
              </a:tblGrid>
              <a:tr h="370840">
                <a:tc>
                  <a:txBody>
                    <a:bodyPr/>
                    <a:lstStyle/>
                    <a:p>
                      <a:r>
                        <a:rPr lang="en-US" dirty="0"/>
                        <a:t>Batch Size</a:t>
                      </a:r>
                    </a:p>
                  </a:txBody>
                  <a:tcPr/>
                </a:tc>
                <a:tc>
                  <a:txBody>
                    <a:bodyPr/>
                    <a:lstStyle/>
                    <a:p>
                      <a:r>
                        <a:rPr lang="en-US" dirty="0"/>
                        <a:t>LR</a:t>
                      </a:r>
                    </a:p>
                  </a:txBody>
                  <a:tcPr/>
                </a:tc>
                <a:tc>
                  <a:txBody>
                    <a:bodyPr/>
                    <a:lstStyle/>
                    <a:p>
                      <a:r>
                        <a:rPr lang="en-US" dirty="0"/>
                        <a:t>Momentum</a:t>
                      </a:r>
                    </a:p>
                  </a:txBody>
                  <a:tcPr/>
                </a:tc>
                <a:tc>
                  <a:txBody>
                    <a:bodyPr/>
                    <a:lstStyle/>
                    <a:p>
                      <a:r>
                        <a:rPr lang="en-US" dirty="0"/>
                        <a:t>Weight Decay</a:t>
                      </a:r>
                    </a:p>
                  </a:txBody>
                  <a:tcPr/>
                </a:tc>
                <a:extLst>
                  <a:ext uri="{0D108BD9-81ED-4DB2-BD59-A6C34878D82A}">
                    <a16:rowId xmlns:a16="http://schemas.microsoft.com/office/drawing/2014/main" val="3565429805"/>
                  </a:ext>
                </a:extLst>
              </a:tr>
              <a:tr h="370840">
                <a:tc>
                  <a:txBody>
                    <a:bodyPr/>
                    <a:lstStyle/>
                    <a:p>
                      <a:r>
                        <a:rPr lang="en-US" dirty="0"/>
                        <a:t>128</a:t>
                      </a:r>
                    </a:p>
                  </a:txBody>
                  <a:tcPr/>
                </a:tc>
                <a:tc>
                  <a:txBody>
                    <a:bodyPr/>
                    <a:lstStyle/>
                    <a:p>
                      <a:r>
                        <a:rPr lang="en-US" dirty="0"/>
                        <a:t>0.01</a:t>
                      </a:r>
                    </a:p>
                  </a:txBody>
                  <a:tcPr/>
                </a:tc>
                <a:tc>
                  <a:txBody>
                    <a:bodyPr/>
                    <a:lstStyle/>
                    <a:p>
                      <a:r>
                        <a:rPr lang="en-US" dirty="0"/>
                        <a:t>0.9</a:t>
                      </a:r>
                    </a:p>
                  </a:txBody>
                  <a:tcPr/>
                </a:tc>
                <a:tc>
                  <a:txBody>
                    <a:bodyPr/>
                    <a:lstStyle/>
                    <a:p>
                      <a:r>
                        <a:rPr lang="en-US" dirty="0"/>
                        <a:t>2e-5</a:t>
                      </a:r>
                    </a:p>
                  </a:txBody>
                  <a:tcPr/>
                </a:tc>
                <a:extLst>
                  <a:ext uri="{0D108BD9-81ED-4DB2-BD59-A6C34878D82A}">
                    <a16:rowId xmlns:a16="http://schemas.microsoft.com/office/drawing/2014/main" val="1758566459"/>
                  </a:ext>
                </a:extLst>
              </a:tr>
            </a:tbl>
          </a:graphicData>
        </a:graphic>
      </p:graphicFrame>
      <p:sp>
        <p:nvSpPr>
          <p:cNvPr id="9" name="Content Placeholder 2">
            <a:extLst>
              <a:ext uri="{FF2B5EF4-FFF2-40B4-BE49-F238E27FC236}">
                <a16:creationId xmlns:a16="http://schemas.microsoft.com/office/drawing/2014/main" id="{B5C8A77D-68F9-6DFF-E9E7-8AFA3CB99EB4}"/>
              </a:ext>
            </a:extLst>
          </p:cNvPr>
          <p:cNvSpPr txBox="1">
            <a:spLocks/>
          </p:cNvSpPr>
          <p:nvPr/>
        </p:nvSpPr>
        <p:spPr bwMode="auto">
          <a:xfrm>
            <a:off x="315382" y="977153"/>
            <a:ext cx="8513236" cy="262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2000" kern="0" dirty="0"/>
              <a:t>Models trained using mini-batch gradient descent.</a:t>
            </a:r>
          </a:p>
          <a:p>
            <a:r>
              <a:rPr lang="en-US" sz="2000" kern="0" dirty="0"/>
              <a:t>Training continued until the testing loss stopped improving.</a:t>
            </a:r>
          </a:p>
          <a:p>
            <a:pPr lvl="1"/>
            <a:r>
              <a:rPr lang="en-US" sz="1600" kern="0" dirty="0"/>
              <a:t>Weights used were from the best epoch.</a:t>
            </a:r>
          </a:p>
          <a:p>
            <a:pPr lvl="1"/>
            <a:r>
              <a:rPr lang="en-US" sz="1600" kern="0" dirty="0"/>
              <a:t>Testing dataset same as validation dataset.</a:t>
            </a:r>
            <a:endParaRPr lang="en-US" sz="2000" kern="0" dirty="0"/>
          </a:p>
          <a:p>
            <a:r>
              <a:rPr lang="en-US" sz="2000" kern="0" dirty="0"/>
              <a:t>All images resized to 224x224 and normalized to ImageNet specifications (mean[0.485, 0.456, 0.406], std dev[0.229, 0.224, 0.225]).</a:t>
            </a:r>
          </a:p>
          <a:p>
            <a:r>
              <a:rPr lang="en-US" sz="2000" kern="0" dirty="0"/>
              <a:t>Training images used augmentations applied before resizing and normalization.</a:t>
            </a:r>
          </a:p>
        </p:txBody>
      </p:sp>
      <p:graphicFrame>
        <p:nvGraphicFramePr>
          <p:cNvPr id="10" name="Table 9">
            <a:extLst>
              <a:ext uri="{FF2B5EF4-FFF2-40B4-BE49-F238E27FC236}">
                <a16:creationId xmlns:a16="http://schemas.microsoft.com/office/drawing/2014/main" id="{75314ED7-3154-8733-7C63-35B2798FC57B}"/>
              </a:ext>
            </a:extLst>
          </p:cNvPr>
          <p:cNvGraphicFramePr>
            <a:graphicFrameLocks noGrp="1"/>
          </p:cNvGraphicFramePr>
          <p:nvPr>
            <p:extLst>
              <p:ext uri="{D42A27DB-BD31-4B8C-83A1-F6EECF244321}">
                <p14:modId xmlns:p14="http://schemas.microsoft.com/office/powerpoint/2010/main" val="2701393981"/>
              </p:ext>
            </p:extLst>
          </p:nvPr>
        </p:nvGraphicFramePr>
        <p:xfrm>
          <a:off x="332772" y="4594877"/>
          <a:ext cx="6804211" cy="1483360"/>
        </p:xfrm>
        <a:graphic>
          <a:graphicData uri="http://schemas.openxmlformats.org/drawingml/2006/table">
            <a:tbl>
              <a:tblPr firstRow="1" bandRow="1">
                <a:tableStyleId>{5C22544A-7EE6-4342-B048-85BDC9FD1C3A}</a:tableStyleId>
              </a:tblPr>
              <a:tblGrid>
                <a:gridCol w="6804211">
                  <a:extLst>
                    <a:ext uri="{9D8B030D-6E8A-4147-A177-3AD203B41FA5}">
                      <a16:colId xmlns:a16="http://schemas.microsoft.com/office/drawing/2014/main" val="1985662980"/>
                    </a:ext>
                  </a:extLst>
                </a:gridCol>
              </a:tblGrid>
              <a:tr h="370840">
                <a:tc>
                  <a:txBody>
                    <a:bodyPr/>
                    <a:lstStyle/>
                    <a:p>
                      <a:r>
                        <a:rPr lang="en-US" dirty="0"/>
                        <a:t>Training Augmentations</a:t>
                      </a:r>
                    </a:p>
                  </a:txBody>
                  <a:tcPr/>
                </a:tc>
                <a:extLst>
                  <a:ext uri="{0D108BD9-81ED-4DB2-BD59-A6C34878D82A}">
                    <a16:rowId xmlns:a16="http://schemas.microsoft.com/office/drawing/2014/main" val="1450176169"/>
                  </a:ext>
                </a:extLst>
              </a:tr>
              <a:tr h="370840">
                <a:tc>
                  <a:txBody>
                    <a:bodyPr/>
                    <a:lstStyle/>
                    <a:p>
                      <a:r>
                        <a:rPr lang="en-US" dirty="0"/>
                        <a:t>Random -10% to 10% X and Y translation</a:t>
                      </a:r>
                    </a:p>
                  </a:txBody>
                  <a:tcPr/>
                </a:tc>
                <a:extLst>
                  <a:ext uri="{0D108BD9-81ED-4DB2-BD59-A6C34878D82A}">
                    <a16:rowId xmlns:a16="http://schemas.microsoft.com/office/drawing/2014/main" val="2286717983"/>
                  </a:ext>
                </a:extLst>
              </a:tr>
              <a:tr h="370840">
                <a:tc>
                  <a:txBody>
                    <a:bodyPr/>
                    <a:lstStyle/>
                    <a:p>
                      <a:r>
                        <a:rPr lang="en-US" dirty="0"/>
                        <a:t>Random -20</a:t>
                      </a:r>
                      <a:r>
                        <a:rPr lang="en-US" sz="1800" b="0" i="0" kern="1200" dirty="0">
                          <a:solidFill>
                            <a:schemeClr val="dk1"/>
                          </a:solidFill>
                          <a:effectLst/>
                          <a:latin typeface="+mn-lt"/>
                          <a:ea typeface="+mn-ea"/>
                          <a:cs typeface="+mn-cs"/>
                        </a:rPr>
                        <a:t>°</a:t>
                      </a:r>
                      <a:r>
                        <a:rPr lang="en-US" dirty="0"/>
                        <a:t> to 20</a:t>
                      </a:r>
                      <a:r>
                        <a:rPr lang="en-US" sz="1800" b="0" i="0" kern="1200" dirty="0">
                          <a:solidFill>
                            <a:schemeClr val="dk1"/>
                          </a:solidFill>
                          <a:effectLst/>
                          <a:latin typeface="+mn-lt"/>
                          <a:ea typeface="+mn-ea"/>
                          <a:cs typeface="+mn-cs"/>
                        </a:rPr>
                        <a:t>°</a:t>
                      </a:r>
                      <a:r>
                        <a:rPr lang="en-US" dirty="0"/>
                        <a:t> rotation</a:t>
                      </a:r>
                    </a:p>
                  </a:txBody>
                  <a:tcPr/>
                </a:tc>
                <a:extLst>
                  <a:ext uri="{0D108BD9-81ED-4DB2-BD59-A6C34878D82A}">
                    <a16:rowId xmlns:a16="http://schemas.microsoft.com/office/drawing/2014/main" val="463273643"/>
                  </a:ext>
                </a:extLst>
              </a:tr>
              <a:tr h="370840">
                <a:tc>
                  <a:txBody>
                    <a:bodyPr/>
                    <a:lstStyle/>
                    <a:p>
                      <a:r>
                        <a:rPr lang="en-US" dirty="0"/>
                        <a:t>Gaussian blur with kernel size 3 and sigma of 0.1 to 0.5 </a:t>
                      </a:r>
                    </a:p>
                  </a:txBody>
                  <a:tcPr/>
                </a:tc>
                <a:extLst>
                  <a:ext uri="{0D108BD9-81ED-4DB2-BD59-A6C34878D82A}">
                    <a16:rowId xmlns:a16="http://schemas.microsoft.com/office/drawing/2014/main" val="3139664149"/>
                  </a:ext>
                </a:extLst>
              </a:tr>
            </a:tbl>
          </a:graphicData>
        </a:graphic>
      </p:graphicFrame>
    </p:spTree>
    <p:extLst>
      <p:ext uri="{BB962C8B-B14F-4D97-AF65-F5344CB8AC3E}">
        <p14:creationId xmlns:p14="http://schemas.microsoft.com/office/powerpoint/2010/main" val="372476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772" y="137940"/>
            <a:ext cx="8201628" cy="533399"/>
          </a:xfrm>
        </p:spPr>
        <p:txBody>
          <a:bodyPr/>
          <a:lstStyle/>
          <a:p>
            <a:r>
              <a:rPr lang="en-US" dirty="0"/>
              <a:t>Baseline Model</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15</a:t>
            </a:fld>
            <a:r>
              <a:rPr lang="en-US" dirty="0"/>
              <a:t>/18</a:t>
            </a:r>
          </a:p>
        </p:txBody>
      </p:sp>
      <p:sp>
        <p:nvSpPr>
          <p:cNvPr id="6" name="Content Placeholder 5">
            <a:extLst>
              <a:ext uri="{FF2B5EF4-FFF2-40B4-BE49-F238E27FC236}">
                <a16:creationId xmlns:a16="http://schemas.microsoft.com/office/drawing/2014/main" id="{3ECE6471-1F1C-0CB0-B503-CBDF41B2F6F8}"/>
              </a:ext>
            </a:extLst>
          </p:cNvPr>
          <p:cNvSpPr>
            <a:spLocks noGrp="1"/>
          </p:cNvSpPr>
          <p:nvPr>
            <p:ph idx="1"/>
          </p:nvPr>
        </p:nvSpPr>
        <p:spPr>
          <a:xfrm>
            <a:off x="474780" y="5060468"/>
            <a:ext cx="7917611" cy="1343891"/>
          </a:xfrm>
        </p:spPr>
        <p:txBody>
          <a:bodyPr/>
          <a:lstStyle/>
          <a:p>
            <a:r>
              <a:rPr lang="en-US" dirty="0"/>
              <a:t>Linear decrease in performance as occlusion increases.</a:t>
            </a:r>
          </a:p>
        </p:txBody>
      </p:sp>
      <p:pic>
        <p:nvPicPr>
          <p:cNvPr id="4" name="Picture 3" descr="A graph of different colored lines&#10;&#10;Description automatically generated">
            <a:extLst>
              <a:ext uri="{FF2B5EF4-FFF2-40B4-BE49-F238E27FC236}">
                <a16:creationId xmlns:a16="http://schemas.microsoft.com/office/drawing/2014/main" id="{ED877CC7-945C-48BA-2364-95DFDFB12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14" y="671339"/>
            <a:ext cx="5852172" cy="4389129"/>
          </a:xfrm>
          <a:prstGeom prst="rect">
            <a:avLst/>
          </a:prstGeom>
        </p:spPr>
      </p:pic>
    </p:spTree>
    <p:extLst>
      <p:ext uri="{BB962C8B-B14F-4D97-AF65-F5344CB8AC3E}">
        <p14:creationId xmlns:p14="http://schemas.microsoft.com/office/powerpoint/2010/main" val="1642466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lines&#10;&#10;Description automatically generated">
            <a:extLst>
              <a:ext uri="{FF2B5EF4-FFF2-40B4-BE49-F238E27FC236}">
                <a16:creationId xmlns:a16="http://schemas.microsoft.com/office/drawing/2014/main" id="{11070911-155A-4FAA-8A2E-90A1F3D6E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14" y="671338"/>
            <a:ext cx="5852172" cy="4389129"/>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0-30%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16</a:t>
            </a:fld>
            <a:r>
              <a:rPr lang="en-US" dirty="0"/>
              <a:t>/18</a:t>
            </a:r>
          </a:p>
        </p:txBody>
      </p:sp>
      <p:sp>
        <p:nvSpPr>
          <p:cNvPr id="6" name="Content Placeholder 5">
            <a:extLst>
              <a:ext uri="{FF2B5EF4-FFF2-40B4-BE49-F238E27FC236}">
                <a16:creationId xmlns:a16="http://schemas.microsoft.com/office/drawing/2014/main" id="{3ECE6471-1F1C-0CB0-B503-CBDF41B2F6F8}"/>
              </a:ext>
            </a:extLst>
          </p:cNvPr>
          <p:cNvSpPr>
            <a:spLocks noGrp="1"/>
          </p:cNvSpPr>
          <p:nvPr>
            <p:ph idx="1"/>
          </p:nvPr>
        </p:nvSpPr>
        <p:spPr>
          <a:xfrm>
            <a:off x="474780" y="5060468"/>
            <a:ext cx="7917611" cy="1343891"/>
          </a:xfrm>
        </p:spPr>
        <p:txBody>
          <a:bodyPr/>
          <a:lstStyle/>
          <a:p>
            <a:r>
              <a:rPr lang="en-US" dirty="0"/>
              <a:t>Slight improvement over baseline.</a:t>
            </a:r>
          </a:p>
        </p:txBody>
      </p:sp>
    </p:spTree>
    <p:extLst>
      <p:ext uri="{BB962C8B-B14F-4D97-AF65-F5344CB8AC3E}">
        <p14:creationId xmlns:p14="http://schemas.microsoft.com/office/powerpoint/2010/main" val="2393154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umber of different colored lines&#10;&#10;Description automatically generated">
            <a:extLst>
              <a:ext uri="{FF2B5EF4-FFF2-40B4-BE49-F238E27FC236}">
                <a16:creationId xmlns:a16="http://schemas.microsoft.com/office/drawing/2014/main" id="{FB8CCD12-314B-8FB6-4462-2D3818D5D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14" y="671337"/>
            <a:ext cx="5852172" cy="4389129"/>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0-60%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17</a:t>
            </a:fld>
            <a:r>
              <a:rPr lang="en-US" dirty="0"/>
              <a:t>/18</a:t>
            </a:r>
          </a:p>
        </p:txBody>
      </p:sp>
      <p:sp>
        <p:nvSpPr>
          <p:cNvPr id="6" name="Content Placeholder 5">
            <a:extLst>
              <a:ext uri="{FF2B5EF4-FFF2-40B4-BE49-F238E27FC236}">
                <a16:creationId xmlns:a16="http://schemas.microsoft.com/office/drawing/2014/main" id="{3ECE6471-1F1C-0CB0-B503-CBDF41B2F6F8}"/>
              </a:ext>
            </a:extLst>
          </p:cNvPr>
          <p:cNvSpPr>
            <a:spLocks noGrp="1"/>
          </p:cNvSpPr>
          <p:nvPr>
            <p:ph idx="1"/>
          </p:nvPr>
        </p:nvSpPr>
        <p:spPr>
          <a:xfrm>
            <a:off x="474780" y="5060468"/>
            <a:ext cx="7917611" cy="1343891"/>
          </a:xfrm>
        </p:spPr>
        <p:txBody>
          <a:bodyPr/>
          <a:lstStyle/>
          <a:p>
            <a:r>
              <a:rPr lang="en-US" dirty="0"/>
              <a:t>Major improvement, with only 80% and 90% occlusion showing poor results.</a:t>
            </a:r>
          </a:p>
        </p:txBody>
      </p:sp>
    </p:spTree>
    <p:extLst>
      <p:ext uri="{BB962C8B-B14F-4D97-AF65-F5344CB8AC3E}">
        <p14:creationId xmlns:p14="http://schemas.microsoft.com/office/powerpoint/2010/main" val="82227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function&#10;&#10;Description automatically generated with medium confidence">
            <a:extLst>
              <a:ext uri="{FF2B5EF4-FFF2-40B4-BE49-F238E27FC236}">
                <a16:creationId xmlns:a16="http://schemas.microsoft.com/office/drawing/2014/main" id="{BB651EBA-FB59-1CC4-86A3-0058FC2A3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14" y="671338"/>
            <a:ext cx="5852172" cy="4389129"/>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0-90%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18</a:t>
            </a:fld>
            <a:r>
              <a:rPr lang="en-US" dirty="0"/>
              <a:t>/18</a:t>
            </a:r>
          </a:p>
        </p:txBody>
      </p:sp>
      <p:sp>
        <p:nvSpPr>
          <p:cNvPr id="6" name="Content Placeholder 5">
            <a:extLst>
              <a:ext uri="{FF2B5EF4-FFF2-40B4-BE49-F238E27FC236}">
                <a16:creationId xmlns:a16="http://schemas.microsoft.com/office/drawing/2014/main" id="{3ECE6471-1F1C-0CB0-B503-CBDF41B2F6F8}"/>
              </a:ext>
            </a:extLst>
          </p:cNvPr>
          <p:cNvSpPr>
            <a:spLocks noGrp="1"/>
          </p:cNvSpPr>
          <p:nvPr>
            <p:ph idx="1"/>
          </p:nvPr>
        </p:nvSpPr>
        <p:spPr>
          <a:xfrm>
            <a:off x="474780" y="5060468"/>
            <a:ext cx="7917611" cy="1343891"/>
          </a:xfrm>
        </p:spPr>
        <p:txBody>
          <a:bodyPr/>
          <a:lstStyle/>
          <a:p>
            <a:r>
              <a:rPr lang="en-US" dirty="0"/>
              <a:t>All occlusion levels show high accuracy, but lower levels of occlusion take a performance hit.</a:t>
            </a:r>
          </a:p>
        </p:txBody>
      </p:sp>
    </p:spTree>
    <p:extLst>
      <p:ext uri="{BB962C8B-B14F-4D97-AF65-F5344CB8AC3E}">
        <p14:creationId xmlns:p14="http://schemas.microsoft.com/office/powerpoint/2010/main" val="2637418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772" y="137940"/>
            <a:ext cx="8201628" cy="533399"/>
          </a:xfrm>
        </p:spPr>
        <p:txBody>
          <a:bodyPr/>
          <a:lstStyle/>
          <a:p>
            <a:r>
              <a:rPr lang="en-US" dirty="0"/>
              <a:t>Baseline Model</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19</a:t>
            </a:fld>
            <a:r>
              <a:rPr lang="en-US" dirty="0"/>
              <a:t>/18</a:t>
            </a:r>
          </a:p>
        </p:txBody>
      </p:sp>
      <p:pic>
        <p:nvPicPr>
          <p:cNvPr id="16" name="Picture 15" descr="A graph of a graph&#10;&#10;Description automatically generated">
            <a:extLst>
              <a:ext uri="{FF2B5EF4-FFF2-40B4-BE49-F238E27FC236}">
                <a16:creationId xmlns:a16="http://schemas.microsoft.com/office/drawing/2014/main" id="{010B4CBC-EE8D-F6C1-C2D3-5BA632FCC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927" y="833002"/>
            <a:ext cx="3459490" cy="2594618"/>
          </a:xfrm>
          <a:prstGeom prst="rect">
            <a:avLst/>
          </a:prstGeom>
        </p:spPr>
      </p:pic>
      <p:pic>
        <p:nvPicPr>
          <p:cNvPr id="18" name="Picture 17" descr="A graph of a person with a number of blue and orange lines&#10;&#10;Description automatically generated with medium confidence">
            <a:extLst>
              <a:ext uri="{FF2B5EF4-FFF2-40B4-BE49-F238E27FC236}">
                <a16:creationId xmlns:a16="http://schemas.microsoft.com/office/drawing/2014/main" id="{08FF441D-F47D-9134-1D40-F3C9E4E08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30242"/>
            <a:ext cx="3459491" cy="2594618"/>
          </a:xfrm>
          <a:prstGeom prst="rect">
            <a:avLst/>
          </a:prstGeom>
        </p:spPr>
      </p:pic>
      <p:pic>
        <p:nvPicPr>
          <p:cNvPr id="20" name="Picture 19" descr="A graph of a graph&#10;&#10;Description automatically generated with medium confidence">
            <a:extLst>
              <a:ext uri="{FF2B5EF4-FFF2-40B4-BE49-F238E27FC236}">
                <a16:creationId xmlns:a16="http://schemas.microsoft.com/office/drawing/2014/main" id="{BB38EEA0-1294-7FA5-451A-E3DD393D7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508" y="3583763"/>
            <a:ext cx="3459490" cy="2594618"/>
          </a:xfrm>
          <a:prstGeom prst="rect">
            <a:avLst/>
          </a:prstGeom>
        </p:spPr>
      </p:pic>
      <p:pic>
        <p:nvPicPr>
          <p:cNvPr id="22" name="Picture 21" descr="A graph of a graph&#10;&#10;Description automatically generated with medium confidence">
            <a:extLst>
              <a:ext uri="{FF2B5EF4-FFF2-40B4-BE49-F238E27FC236}">
                <a16:creationId xmlns:a16="http://schemas.microsoft.com/office/drawing/2014/main" id="{12453009-1158-731E-1225-5EF03AC9D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3589284"/>
            <a:ext cx="3459490" cy="2594617"/>
          </a:xfrm>
          <a:prstGeom prst="rect">
            <a:avLst/>
          </a:prstGeom>
        </p:spPr>
      </p:pic>
      <p:sp>
        <p:nvSpPr>
          <p:cNvPr id="23" name="TextBox 22">
            <a:extLst>
              <a:ext uri="{FF2B5EF4-FFF2-40B4-BE49-F238E27FC236}">
                <a16:creationId xmlns:a16="http://schemas.microsoft.com/office/drawing/2014/main" id="{EDCF6784-4A95-4029-7558-2C7C40B20D31}"/>
              </a:ext>
            </a:extLst>
          </p:cNvPr>
          <p:cNvSpPr txBox="1"/>
          <p:nvPr/>
        </p:nvSpPr>
        <p:spPr>
          <a:xfrm>
            <a:off x="1994017" y="572520"/>
            <a:ext cx="1967346" cy="369332"/>
          </a:xfrm>
          <a:prstGeom prst="rect">
            <a:avLst/>
          </a:prstGeom>
          <a:noFill/>
        </p:spPr>
        <p:txBody>
          <a:bodyPr wrap="square" rtlCol="0">
            <a:spAutoFit/>
          </a:bodyPr>
          <a:lstStyle/>
          <a:p>
            <a:r>
              <a:rPr lang="en-US" sz="1800" dirty="0"/>
              <a:t>0% Occlusion Hist</a:t>
            </a:r>
          </a:p>
        </p:txBody>
      </p:sp>
      <p:sp>
        <p:nvSpPr>
          <p:cNvPr id="24" name="TextBox 23">
            <a:extLst>
              <a:ext uri="{FF2B5EF4-FFF2-40B4-BE49-F238E27FC236}">
                <a16:creationId xmlns:a16="http://schemas.microsoft.com/office/drawing/2014/main" id="{F9A376F9-A6B3-9E3E-D5E9-EF493B226B69}"/>
              </a:ext>
            </a:extLst>
          </p:cNvPr>
          <p:cNvSpPr txBox="1"/>
          <p:nvPr/>
        </p:nvSpPr>
        <p:spPr>
          <a:xfrm>
            <a:off x="5401199" y="577004"/>
            <a:ext cx="2107964" cy="369332"/>
          </a:xfrm>
          <a:prstGeom prst="rect">
            <a:avLst/>
          </a:prstGeom>
          <a:noFill/>
        </p:spPr>
        <p:txBody>
          <a:bodyPr wrap="square" rtlCol="0">
            <a:spAutoFit/>
          </a:bodyPr>
          <a:lstStyle/>
          <a:p>
            <a:r>
              <a:rPr lang="en-US" sz="1800" dirty="0"/>
              <a:t>30% Occlusion Hist</a:t>
            </a:r>
          </a:p>
        </p:txBody>
      </p:sp>
      <p:sp>
        <p:nvSpPr>
          <p:cNvPr id="25" name="TextBox 24">
            <a:extLst>
              <a:ext uri="{FF2B5EF4-FFF2-40B4-BE49-F238E27FC236}">
                <a16:creationId xmlns:a16="http://schemas.microsoft.com/office/drawing/2014/main" id="{0B1DD603-2E32-E7C4-3996-9C1E0B1A340B}"/>
              </a:ext>
            </a:extLst>
          </p:cNvPr>
          <p:cNvSpPr txBox="1"/>
          <p:nvPr/>
        </p:nvSpPr>
        <p:spPr>
          <a:xfrm>
            <a:off x="5401199" y="3322406"/>
            <a:ext cx="2107964" cy="369332"/>
          </a:xfrm>
          <a:prstGeom prst="rect">
            <a:avLst/>
          </a:prstGeom>
          <a:noFill/>
        </p:spPr>
        <p:txBody>
          <a:bodyPr wrap="square" rtlCol="0">
            <a:spAutoFit/>
          </a:bodyPr>
          <a:lstStyle/>
          <a:p>
            <a:r>
              <a:rPr lang="en-US" sz="1800" dirty="0"/>
              <a:t>90% Occlusion Hist</a:t>
            </a:r>
          </a:p>
        </p:txBody>
      </p:sp>
      <p:sp>
        <p:nvSpPr>
          <p:cNvPr id="26" name="TextBox 25">
            <a:extLst>
              <a:ext uri="{FF2B5EF4-FFF2-40B4-BE49-F238E27FC236}">
                <a16:creationId xmlns:a16="http://schemas.microsoft.com/office/drawing/2014/main" id="{82CE98FC-BDE8-055B-5F0B-5C750054FC6E}"/>
              </a:ext>
            </a:extLst>
          </p:cNvPr>
          <p:cNvSpPr txBox="1"/>
          <p:nvPr/>
        </p:nvSpPr>
        <p:spPr>
          <a:xfrm>
            <a:off x="1923708" y="3321026"/>
            <a:ext cx="2107964" cy="369332"/>
          </a:xfrm>
          <a:prstGeom prst="rect">
            <a:avLst/>
          </a:prstGeom>
          <a:noFill/>
        </p:spPr>
        <p:txBody>
          <a:bodyPr wrap="square" rtlCol="0">
            <a:spAutoFit/>
          </a:bodyPr>
          <a:lstStyle/>
          <a:p>
            <a:r>
              <a:rPr lang="en-US" sz="1800" dirty="0"/>
              <a:t>60% Occlusion Hist</a:t>
            </a:r>
          </a:p>
        </p:txBody>
      </p:sp>
    </p:spTree>
    <p:extLst>
      <p:ext uri="{BB962C8B-B14F-4D97-AF65-F5344CB8AC3E}">
        <p14:creationId xmlns:p14="http://schemas.microsoft.com/office/powerpoint/2010/main" val="26096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Motivation for Biometrics</a:t>
            </a:r>
          </a:p>
        </p:txBody>
      </p:sp>
      <p:pic>
        <p:nvPicPr>
          <p:cNvPr id="13" name="Picture 6" descr="http://impressivemagazine.com/wp-content/uploads/2013/12/airport_crowd.jpg">
            <a:extLst>
              <a:ext uri="{FF2B5EF4-FFF2-40B4-BE49-F238E27FC236}">
                <a16:creationId xmlns:a16="http://schemas.microsoft.com/office/drawing/2014/main" id="{0D85EF42-9D82-4CD3-9B38-79BD682BEDA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36" b="34645"/>
          <a:stretch/>
        </p:blipFill>
        <p:spPr bwMode="auto">
          <a:xfrm>
            <a:off x="3713631" y="990600"/>
            <a:ext cx="5243075" cy="2784525"/>
          </a:xfrm>
          <a:prstGeom prst="rect">
            <a:avLst/>
          </a:prstGeom>
          <a:noFill/>
          <a:extLst>
            <a:ext uri="{909E8E84-426E-40DD-AFC4-6F175D3DCCD1}">
              <a14:hiddenFill xmlns:a14="http://schemas.microsoft.com/office/drawing/2010/main">
                <a:solidFill>
                  <a:srgbClr val="FFFFFF"/>
                </a:solidFill>
              </a14:hiddenFill>
            </a:ext>
          </a:extLst>
        </p:spPr>
      </p:pic>
      <p:sp>
        <p:nvSpPr>
          <p:cNvPr id="14" name="İçerik Yer Tutucusu 2">
            <a:extLst>
              <a:ext uri="{FF2B5EF4-FFF2-40B4-BE49-F238E27FC236}">
                <a16:creationId xmlns:a16="http://schemas.microsoft.com/office/drawing/2014/main" id="{57ADC744-71C3-4C4B-9CED-3F9E44A4C288}"/>
              </a:ext>
            </a:extLst>
          </p:cNvPr>
          <p:cNvSpPr txBox="1">
            <a:spLocks/>
          </p:cNvSpPr>
          <p:nvPr/>
        </p:nvSpPr>
        <p:spPr bwMode="auto">
          <a:xfrm>
            <a:off x="322412" y="1103195"/>
            <a:ext cx="3563788" cy="255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1800" kern="0" dirty="0"/>
              <a:t>The identity management to strengthen global security. </a:t>
            </a:r>
          </a:p>
          <a:p>
            <a:r>
              <a:rPr lang="en-US" sz="1800" kern="0" dirty="0"/>
              <a:t>Subject credential is important. </a:t>
            </a:r>
          </a:p>
          <a:p>
            <a:r>
              <a:rPr lang="en-US" sz="1800" kern="0" dirty="0"/>
              <a:t>With millions of people passing sensitive locations ever day. </a:t>
            </a:r>
          </a:p>
          <a:p>
            <a:r>
              <a:rPr lang="en-US" sz="1800" kern="0" dirty="0"/>
              <a:t>The need of high efficiency access control.</a:t>
            </a:r>
          </a:p>
        </p:txBody>
      </p:sp>
      <p:pic>
        <p:nvPicPr>
          <p:cNvPr id="18" name="Picture 2" descr="http://www.datanami.com/wp-content/uploads/2012/10/biometrics.jpg">
            <a:extLst>
              <a:ext uri="{FF2B5EF4-FFF2-40B4-BE49-F238E27FC236}">
                <a16:creationId xmlns:a16="http://schemas.microsoft.com/office/drawing/2014/main" id="{009C7A69-7B50-4339-882C-EC6A47243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376" y="4807337"/>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mitrefinch.co.nz/files/8913/5297/5150/biometrics.png">
            <a:extLst>
              <a:ext uri="{FF2B5EF4-FFF2-40B4-BE49-F238E27FC236}">
                <a16:creationId xmlns:a16="http://schemas.microsoft.com/office/drawing/2014/main" id="{CA8F04A4-9698-4DED-A50C-9BB2C8232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96" t="14546" r="18073" b="17576"/>
          <a:stretch/>
        </p:blipFill>
        <p:spPr bwMode="auto">
          <a:xfrm>
            <a:off x="484620" y="4777611"/>
            <a:ext cx="1255906" cy="14652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iciltek.com/biomatric%20solution/zoomer.for.jquery__/biomatric/img2.png">
            <a:extLst>
              <a:ext uri="{FF2B5EF4-FFF2-40B4-BE49-F238E27FC236}">
                <a16:creationId xmlns:a16="http://schemas.microsoft.com/office/drawing/2014/main" id="{66C741D4-D769-45DF-9071-FA64FF830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2261" y="4807337"/>
            <a:ext cx="1454805" cy="1454806"/>
          </a:xfrm>
          <a:prstGeom prst="rect">
            <a:avLst/>
          </a:prstGeom>
          <a:noFill/>
          <a:extLst>
            <a:ext uri="{909E8E84-426E-40DD-AFC4-6F175D3DCCD1}">
              <a14:hiddenFill xmlns:a14="http://schemas.microsoft.com/office/drawing/2010/main">
                <a:solidFill>
                  <a:srgbClr val="FFFFFF"/>
                </a:solidFill>
              </a14:hiddenFill>
            </a:ext>
          </a:extLst>
        </p:spPr>
      </p:pic>
      <p:sp>
        <p:nvSpPr>
          <p:cNvPr id="21" name="İçerik Yer Tutucusu 2">
            <a:extLst>
              <a:ext uri="{FF2B5EF4-FFF2-40B4-BE49-F238E27FC236}">
                <a16:creationId xmlns:a16="http://schemas.microsoft.com/office/drawing/2014/main" id="{7AE14633-CD02-4AB5-BDD0-EF038D91D46A}"/>
              </a:ext>
            </a:extLst>
          </p:cNvPr>
          <p:cNvSpPr txBox="1">
            <a:spLocks/>
          </p:cNvSpPr>
          <p:nvPr/>
        </p:nvSpPr>
        <p:spPr bwMode="auto">
          <a:xfrm>
            <a:off x="304800" y="3855522"/>
            <a:ext cx="8153400" cy="80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1800" kern="0" dirty="0"/>
              <a:t>Biometrics used broadly as the technology to verify the identification.</a:t>
            </a:r>
          </a:p>
          <a:p>
            <a:r>
              <a:rPr lang="en-US" sz="1800" dirty="0"/>
              <a:t>The use of biometric systems becoming increasingly common.</a:t>
            </a:r>
            <a:endParaRPr lang="en-US" sz="1800" kern="0" dirty="0"/>
          </a:p>
        </p:txBody>
      </p:sp>
      <p:pic>
        <p:nvPicPr>
          <p:cNvPr id="22" name="Picture 18" descr="http://www.incights.com/uploads/1/3/6/1/13610734/5828841_orig.png">
            <a:extLst>
              <a:ext uri="{FF2B5EF4-FFF2-40B4-BE49-F238E27FC236}">
                <a16:creationId xmlns:a16="http://schemas.microsoft.com/office/drawing/2014/main" id="{51834FA5-2469-4621-9104-F2B079EB88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661" y="4846089"/>
            <a:ext cx="1424545" cy="1424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images.businessweek.com/ss/05/07/surveillance/image/irisscan.jpg">
            <a:extLst>
              <a:ext uri="{FF2B5EF4-FFF2-40B4-BE49-F238E27FC236}">
                <a16:creationId xmlns:a16="http://schemas.microsoft.com/office/drawing/2014/main" id="{A788D267-5B74-46CF-B9CE-473457ABB2F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390" r="6173" b="15328"/>
          <a:stretch/>
        </p:blipFill>
        <p:spPr bwMode="auto">
          <a:xfrm flipH="1">
            <a:off x="7017217" y="4807337"/>
            <a:ext cx="1689100" cy="1447800"/>
          </a:xfrm>
          <a:prstGeom prst="rect">
            <a:avLst/>
          </a:prstGeom>
          <a:noFill/>
          <a:extLst>
            <a:ext uri="{909E8E84-426E-40DD-AFC4-6F175D3DCCD1}">
              <a14:hiddenFill xmlns:a14="http://schemas.microsoft.com/office/drawing/2010/main">
                <a:solidFill>
                  <a:srgbClr val="FFFFFF"/>
                </a:solidFill>
              </a14:hiddenFill>
            </a:ext>
          </a:extLst>
        </p:spPr>
      </p:pic>
      <p:sp>
        <p:nvSpPr>
          <p:cNvPr id="15" name="Slayt Numarası Yer Tutucusu 3">
            <a:extLst>
              <a:ext uri="{FF2B5EF4-FFF2-40B4-BE49-F238E27FC236}">
                <a16:creationId xmlns:a16="http://schemas.microsoft.com/office/drawing/2014/main" id="{D26775E1-9EBB-44EC-A0DC-209F7D34FB1D}"/>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2</a:t>
            </a:fld>
            <a:r>
              <a:rPr lang="en-US" dirty="0"/>
              <a:t>/18</a:t>
            </a:r>
          </a:p>
        </p:txBody>
      </p:sp>
    </p:spTree>
    <p:extLst>
      <p:ext uri="{BB962C8B-B14F-4D97-AF65-F5344CB8AC3E}">
        <p14:creationId xmlns:p14="http://schemas.microsoft.com/office/powerpoint/2010/main" val="2008557107"/>
      </p:ext>
    </p:extLst>
  </p:cSld>
  <p:clrMapOvr>
    <a:masterClrMapping/>
  </p:clrMapOvr>
  <mc:AlternateContent xmlns:mc="http://schemas.openxmlformats.org/markup-compatibility/2006" xmlns:p14="http://schemas.microsoft.com/office/powerpoint/2010/main">
    <mc:Choice Requires="p14">
      <p:transition spd="slow" p14:dur="2000" advTm="25575"/>
    </mc:Choice>
    <mc:Fallback xmlns="">
      <p:transition spd="slow" advTm="25575"/>
    </mc:Fallback>
  </mc:AlternateContent>
  <p:extLst>
    <p:ext uri="{E180D4A7-C9FB-4DFB-919C-405C955672EB}">
      <p14:showEvtLst xmlns:p14="http://schemas.microsoft.com/office/powerpoint/2010/main">
        <p14:playEvt time="90" objId="3"/>
        <p14:stopEvt time="24475" objId="3"/>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graph&#10;&#10;Description automatically generated with medium confidence">
            <a:extLst>
              <a:ext uri="{FF2B5EF4-FFF2-40B4-BE49-F238E27FC236}">
                <a16:creationId xmlns:a16="http://schemas.microsoft.com/office/drawing/2014/main" id="{C1B47F60-A690-7D52-A9E7-AD58D2B41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7" y="844802"/>
            <a:ext cx="3459491" cy="2594618"/>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831D5B52-996A-1A17-8E60-F0CE35E89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468" y="857777"/>
            <a:ext cx="3459491" cy="2594618"/>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0-30%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20</a:t>
            </a:fld>
            <a:r>
              <a:rPr lang="en-US" dirty="0"/>
              <a:t>/18</a:t>
            </a:r>
          </a:p>
        </p:txBody>
      </p:sp>
      <p:sp>
        <p:nvSpPr>
          <p:cNvPr id="23" name="TextBox 22">
            <a:extLst>
              <a:ext uri="{FF2B5EF4-FFF2-40B4-BE49-F238E27FC236}">
                <a16:creationId xmlns:a16="http://schemas.microsoft.com/office/drawing/2014/main" id="{EDCF6784-4A95-4029-7558-2C7C40B20D31}"/>
              </a:ext>
            </a:extLst>
          </p:cNvPr>
          <p:cNvSpPr txBox="1"/>
          <p:nvPr/>
        </p:nvSpPr>
        <p:spPr>
          <a:xfrm>
            <a:off x="1994017" y="572520"/>
            <a:ext cx="1967346" cy="369332"/>
          </a:xfrm>
          <a:prstGeom prst="rect">
            <a:avLst/>
          </a:prstGeom>
          <a:noFill/>
        </p:spPr>
        <p:txBody>
          <a:bodyPr wrap="square" rtlCol="0">
            <a:spAutoFit/>
          </a:bodyPr>
          <a:lstStyle/>
          <a:p>
            <a:r>
              <a:rPr lang="en-US" sz="1800" dirty="0"/>
              <a:t>0% Occlusion Hist</a:t>
            </a:r>
          </a:p>
        </p:txBody>
      </p:sp>
      <p:sp>
        <p:nvSpPr>
          <p:cNvPr id="24" name="TextBox 23">
            <a:extLst>
              <a:ext uri="{FF2B5EF4-FFF2-40B4-BE49-F238E27FC236}">
                <a16:creationId xmlns:a16="http://schemas.microsoft.com/office/drawing/2014/main" id="{F9A376F9-A6B3-9E3E-D5E9-EF493B226B69}"/>
              </a:ext>
            </a:extLst>
          </p:cNvPr>
          <p:cNvSpPr txBox="1"/>
          <p:nvPr/>
        </p:nvSpPr>
        <p:spPr>
          <a:xfrm>
            <a:off x="5401199" y="577004"/>
            <a:ext cx="2107964" cy="369332"/>
          </a:xfrm>
          <a:prstGeom prst="rect">
            <a:avLst/>
          </a:prstGeom>
          <a:noFill/>
        </p:spPr>
        <p:txBody>
          <a:bodyPr wrap="square" rtlCol="0">
            <a:spAutoFit/>
          </a:bodyPr>
          <a:lstStyle/>
          <a:p>
            <a:r>
              <a:rPr lang="en-US" sz="1800" dirty="0"/>
              <a:t>30% Occlusion Hist</a:t>
            </a:r>
          </a:p>
        </p:txBody>
      </p:sp>
      <p:sp>
        <p:nvSpPr>
          <p:cNvPr id="25" name="TextBox 24">
            <a:extLst>
              <a:ext uri="{FF2B5EF4-FFF2-40B4-BE49-F238E27FC236}">
                <a16:creationId xmlns:a16="http://schemas.microsoft.com/office/drawing/2014/main" id="{0B1DD603-2E32-E7C4-3996-9C1E0B1A340B}"/>
              </a:ext>
            </a:extLst>
          </p:cNvPr>
          <p:cNvSpPr txBox="1"/>
          <p:nvPr/>
        </p:nvSpPr>
        <p:spPr>
          <a:xfrm>
            <a:off x="5401199" y="3322406"/>
            <a:ext cx="2107964" cy="369332"/>
          </a:xfrm>
          <a:prstGeom prst="rect">
            <a:avLst/>
          </a:prstGeom>
          <a:noFill/>
        </p:spPr>
        <p:txBody>
          <a:bodyPr wrap="square" rtlCol="0">
            <a:spAutoFit/>
          </a:bodyPr>
          <a:lstStyle/>
          <a:p>
            <a:r>
              <a:rPr lang="en-US" sz="1800" dirty="0"/>
              <a:t>90% Occlusion Hist</a:t>
            </a:r>
          </a:p>
        </p:txBody>
      </p:sp>
      <p:sp>
        <p:nvSpPr>
          <p:cNvPr id="26" name="TextBox 25">
            <a:extLst>
              <a:ext uri="{FF2B5EF4-FFF2-40B4-BE49-F238E27FC236}">
                <a16:creationId xmlns:a16="http://schemas.microsoft.com/office/drawing/2014/main" id="{82CE98FC-BDE8-055B-5F0B-5C750054FC6E}"/>
              </a:ext>
            </a:extLst>
          </p:cNvPr>
          <p:cNvSpPr txBox="1"/>
          <p:nvPr/>
        </p:nvSpPr>
        <p:spPr>
          <a:xfrm>
            <a:off x="1923708" y="3321026"/>
            <a:ext cx="2107964" cy="369332"/>
          </a:xfrm>
          <a:prstGeom prst="rect">
            <a:avLst/>
          </a:prstGeom>
          <a:noFill/>
        </p:spPr>
        <p:txBody>
          <a:bodyPr wrap="square" rtlCol="0">
            <a:spAutoFit/>
          </a:bodyPr>
          <a:lstStyle/>
          <a:p>
            <a:r>
              <a:rPr lang="en-US" sz="1800" dirty="0"/>
              <a:t>60% Occlusion Hist</a:t>
            </a:r>
          </a:p>
        </p:txBody>
      </p:sp>
      <p:pic>
        <p:nvPicPr>
          <p:cNvPr id="9" name="Picture 8" descr="A graph of a number of people&#10;&#10;Description automatically generated with medium confidence">
            <a:extLst>
              <a:ext uri="{FF2B5EF4-FFF2-40B4-BE49-F238E27FC236}">
                <a16:creationId xmlns:a16="http://schemas.microsoft.com/office/drawing/2014/main" id="{3DF98001-3D6D-613D-68BC-AD5BFB1A6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505" y="3602259"/>
            <a:ext cx="3459492" cy="2594619"/>
          </a:xfrm>
          <a:prstGeom prst="rect">
            <a:avLst/>
          </a:prstGeom>
        </p:spPr>
      </p:pic>
      <p:pic>
        <p:nvPicPr>
          <p:cNvPr id="11" name="Picture 10" descr="A graph of a graph&#10;&#10;Description automatically generated">
            <a:extLst>
              <a:ext uri="{FF2B5EF4-FFF2-40B4-BE49-F238E27FC236}">
                <a16:creationId xmlns:a16="http://schemas.microsoft.com/office/drawing/2014/main" id="{81DAAD60-AA24-C0C7-7EAE-5CA8C42648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621" y="3602260"/>
            <a:ext cx="3459491" cy="2594618"/>
          </a:xfrm>
          <a:prstGeom prst="rect">
            <a:avLst/>
          </a:prstGeom>
        </p:spPr>
      </p:pic>
    </p:spTree>
    <p:extLst>
      <p:ext uri="{BB962C8B-B14F-4D97-AF65-F5344CB8AC3E}">
        <p14:creationId xmlns:p14="http://schemas.microsoft.com/office/powerpoint/2010/main" val="41986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10;&#10;Description automatically generated with medium confidence">
            <a:extLst>
              <a:ext uri="{FF2B5EF4-FFF2-40B4-BE49-F238E27FC236}">
                <a16:creationId xmlns:a16="http://schemas.microsoft.com/office/drawing/2014/main" id="{18EF0DBC-6075-5B0E-870E-6AFFBFA48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621" y="846187"/>
            <a:ext cx="3459490" cy="2594618"/>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ED6F76CE-7EC1-2BFA-146E-C28770F01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845" y="846187"/>
            <a:ext cx="3476116" cy="2607087"/>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0-60%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21</a:t>
            </a:fld>
            <a:r>
              <a:rPr lang="en-US" dirty="0"/>
              <a:t>/18</a:t>
            </a:r>
          </a:p>
        </p:txBody>
      </p:sp>
      <p:sp>
        <p:nvSpPr>
          <p:cNvPr id="23" name="TextBox 22">
            <a:extLst>
              <a:ext uri="{FF2B5EF4-FFF2-40B4-BE49-F238E27FC236}">
                <a16:creationId xmlns:a16="http://schemas.microsoft.com/office/drawing/2014/main" id="{EDCF6784-4A95-4029-7558-2C7C40B20D31}"/>
              </a:ext>
            </a:extLst>
          </p:cNvPr>
          <p:cNvSpPr txBox="1"/>
          <p:nvPr/>
        </p:nvSpPr>
        <p:spPr>
          <a:xfrm>
            <a:off x="1994017" y="572520"/>
            <a:ext cx="1967346" cy="369332"/>
          </a:xfrm>
          <a:prstGeom prst="rect">
            <a:avLst/>
          </a:prstGeom>
          <a:noFill/>
        </p:spPr>
        <p:txBody>
          <a:bodyPr wrap="square" rtlCol="0">
            <a:spAutoFit/>
          </a:bodyPr>
          <a:lstStyle/>
          <a:p>
            <a:r>
              <a:rPr lang="en-US" sz="1800" dirty="0"/>
              <a:t>0% Occlusion Hist</a:t>
            </a:r>
          </a:p>
        </p:txBody>
      </p:sp>
      <p:sp>
        <p:nvSpPr>
          <p:cNvPr id="24" name="TextBox 23">
            <a:extLst>
              <a:ext uri="{FF2B5EF4-FFF2-40B4-BE49-F238E27FC236}">
                <a16:creationId xmlns:a16="http://schemas.microsoft.com/office/drawing/2014/main" id="{F9A376F9-A6B3-9E3E-D5E9-EF493B226B69}"/>
              </a:ext>
            </a:extLst>
          </p:cNvPr>
          <p:cNvSpPr txBox="1"/>
          <p:nvPr/>
        </p:nvSpPr>
        <p:spPr>
          <a:xfrm>
            <a:off x="5401199" y="577004"/>
            <a:ext cx="2107964" cy="369332"/>
          </a:xfrm>
          <a:prstGeom prst="rect">
            <a:avLst/>
          </a:prstGeom>
          <a:noFill/>
        </p:spPr>
        <p:txBody>
          <a:bodyPr wrap="square" rtlCol="0">
            <a:spAutoFit/>
          </a:bodyPr>
          <a:lstStyle/>
          <a:p>
            <a:r>
              <a:rPr lang="en-US" sz="1800" dirty="0"/>
              <a:t>30% Occlusion Hist</a:t>
            </a:r>
          </a:p>
        </p:txBody>
      </p:sp>
      <p:sp>
        <p:nvSpPr>
          <p:cNvPr id="25" name="TextBox 24">
            <a:extLst>
              <a:ext uri="{FF2B5EF4-FFF2-40B4-BE49-F238E27FC236}">
                <a16:creationId xmlns:a16="http://schemas.microsoft.com/office/drawing/2014/main" id="{0B1DD603-2E32-E7C4-3996-9C1E0B1A340B}"/>
              </a:ext>
            </a:extLst>
          </p:cNvPr>
          <p:cNvSpPr txBox="1"/>
          <p:nvPr/>
        </p:nvSpPr>
        <p:spPr>
          <a:xfrm>
            <a:off x="5401199" y="3322406"/>
            <a:ext cx="2107964" cy="369332"/>
          </a:xfrm>
          <a:prstGeom prst="rect">
            <a:avLst/>
          </a:prstGeom>
          <a:noFill/>
        </p:spPr>
        <p:txBody>
          <a:bodyPr wrap="square" rtlCol="0">
            <a:spAutoFit/>
          </a:bodyPr>
          <a:lstStyle/>
          <a:p>
            <a:r>
              <a:rPr lang="en-US" sz="1800" dirty="0"/>
              <a:t>90% Occlusion Hist</a:t>
            </a:r>
          </a:p>
        </p:txBody>
      </p:sp>
      <p:sp>
        <p:nvSpPr>
          <p:cNvPr id="26" name="TextBox 25">
            <a:extLst>
              <a:ext uri="{FF2B5EF4-FFF2-40B4-BE49-F238E27FC236}">
                <a16:creationId xmlns:a16="http://schemas.microsoft.com/office/drawing/2014/main" id="{82CE98FC-BDE8-055B-5F0B-5C750054FC6E}"/>
              </a:ext>
            </a:extLst>
          </p:cNvPr>
          <p:cNvSpPr txBox="1"/>
          <p:nvPr/>
        </p:nvSpPr>
        <p:spPr>
          <a:xfrm>
            <a:off x="1923708" y="3321026"/>
            <a:ext cx="2107964" cy="369332"/>
          </a:xfrm>
          <a:prstGeom prst="rect">
            <a:avLst/>
          </a:prstGeom>
          <a:noFill/>
        </p:spPr>
        <p:txBody>
          <a:bodyPr wrap="square" rtlCol="0">
            <a:spAutoFit/>
          </a:bodyPr>
          <a:lstStyle/>
          <a:p>
            <a:r>
              <a:rPr lang="en-US" sz="1800" dirty="0"/>
              <a:t>60% Occlusion Hist</a:t>
            </a:r>
          </a:p>
        </p:txBody>
      </p:sp>
      <p:pic>
        <p:nvPicPr>
          <p:cNvPr id="13" name="Picture 12" descr="A graph of a graph&#10;&#10;Description automatically generated with medium confidence">
            <a:extLst>
              <a:ext uri="{FF2B5EF4-FFF2-40B4-BE49-F238E27FC236}">
                <a16:creationId xmlns:a16="http://schemas.microsoft.com/office/drawing/2014/main" id="{15C028C3-80E5-FEF1-37AC-8E9256A361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139" y="3602260"/>
            <a:ext cx="3476116" cy="2607087"/>
          </a:xfrm>
          <a:prstGeom prst="rect">
            <a:avLst/>
          </a:prstGeom>
        </p:spPr>
      </p:pic>
      <p:pic>
        <p:nvPicPr>
          <p:cNvPr id="15" name="Picture 14" descr="A graph of a person with a number of lines&#10;&#10;Description automatically generated with medium confidence">
            <a:extLst>
              <a:ext uri="{FF2B5EF4-FFF2-40B4-BE49-F238E27FC236}">
                <a16:creationId xmlns:a16="http://schemas.microsoft.com/office/drawing/2014/main" id="{E259556F-E410-AD71-23BD-80D633DC3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71" y="3602260"/>
            <a:ext cx="3476116" cy="2607088"/>
          </a:xfrm>
          <a:prstGeom prst="rect">
            <a:avLst/>
          </a:prstGeom>
        </p:spPr>
      </p:pic>
    </p:spTree>
    <p:extLst>
      <p:ext uri="{BB962C8B-B14F-4D97-AF65-F5344CB8AC3E}">
        <p14:creationId xmlns:p14="http://schemas.microsoft.com/office/powerpoint/2010/main" val="12690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10;&#10;Description automatically generated with medium confidence">
            <a:extLst>
              <a:ext uri="{FF2B5EF4-FFF2-40B4-BE49-F238E27FC236}">
                <a16:creationId xmlns:a16="http://schemas.microsoft.com/office/drawing/2014/main" id="{451BC0AF-5425-FA83-0130-448DF187F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371" y="846187"/>
            <a:ext cx="3476116" cy="2607087"/>
          </a:xfrm>
          <a:prstGeom prst="rect">
            <a:avLst/>
          </a:prstGeom>
        </p:spPr>
      </p:pic>
      <p:pic>
        <p:nvPicPr>
          <p:cNvPr id="4" name="Picture 3" descr="A graph of different colored lines&#10;&#10;Description automatically generated">
            <a:extLst>
              <a:ext uri="{FF2B5EF4-FFF2-40B4-BE49-F238E27FC236}">
                <a16:creationId xmlns:a16="http://schemas.microsoft.com/office/drawing/2014/main" id="{22F046A1-7BD2-C71F-21BC-6E62A37A9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969" y="846187"/>
            <a:ext cx="3476116" cy="2607087"/>
          </a:xfrm>
          <a:prstGeom prst="rect">
            <a:avLst/>
          </a:prstGeom>
        </p:spPr>
      </p:pic>
      <p:sp>
        <p:nvSpPr>
          <p:cNvPr id="2" name="Title 1"/>
          <p:cNvSpPr>
            <a:spLocks noGrp="1"/>
          </p:cNvSpPr>
          <p:nvPr>
            <p:ph type="title"/>
          </p:nvPr>
        </p:nvSpPr>
        <p:spPr>
          <a:xfrm>
            <a:off x="332772" y="137940"/>
            <a:ext cx="8201628" cy="533399"/>
          </a:xfrm>
        </p:spPr>
        <p:txBody>
          <a:bodyPr/>
          <a:lstStyle/>
          <a:p>
            <a:r>
              <a:rPr lang="en-US" dirty="0"/>
              <a:t>Original AND 0-90% Occlusion Cohorts</a:t>
            </a:r>
          </a:p>
        </p:txBody>
      </p:sp>
      <p:sp>
        <p:nvSpPr>
          <p:cNvPr id="7" name="Slayt Numarası Yer Tutucusu 3">
            <a:extLst>
              <a:ext uri="{FF2B5EF4-FFF2-40B4-BE49-F238E27FC236}">
                <a16:creationId xmlns:a16="http://schemas.microsoft.com/office/drawing/2014/main" id="{6C1F5419-8C86-40E9-71FC-2650230CD31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22</a:t>
            </a:fld>
            <a:r>
              <a:rPr lang="en-US" dirty="0"/>
              <a:t>/18</a:t>
            </a:r>
          </a:p>
        </p:txBody>
      </p:sp>
      <p:sp>
        <p:nvSpPr>
          <p:cNvPr id="23" name="TextBox 22">
            <a:extLst>
              <a:ext uri="{FF2B5EF4-FFF2-40B4-BE49-F238E27FC236}">
                <a16:creationId xmlns:a16="http://schemas.microsoft.com/office/drawing/2014/main" id="{EDCF6784-4A95-4029-7558-2C7C40B20D31}"/>
              </a:ext>
            </a:extLst>
          </p:cNvPr>
          <p:cNvSpPr txBox="1"/>
          <p:nvPr/>
        </p:nvSpPr>
        <p:spPr>
          <a:xfrm>
            <a:off x="1994017" y="572520"/>
            <a:ext cx="1967346" cy="369332"/>
          </a:xfrm>
          <a:prstGeom prst="rect">
            <a:avLst/>
          </a:prstGeom>
          <a:noFill/>
        </p:spPr>
        <p:txBody>
          <a:bodyPr wrap="square" rtlCol="0">
            <a:spAutoFit/>
          </a:bodyPr>
          <a:lstStyle/>
          <a:p>
            <a:r>
              <a:rPr lang="en-US" sz="1800" dirty="0"/>
              <a:t>0% Occlusion Hist</a:t>
            </a:r>
          </a:p>
        </p:txBody>
      </p:sp>
      <p:sp>
        <p:nvSpPr>
          <p:cNvPr id="24" name="TextBox 23">
            <a:extLst>
              <a:ext uri="{FF2B5EF4-FFF2-40B4-BE49-F238E27FC236}">
                <a16:creationId xmlns:a16="http://schemas.microsoft.com/office/drawing/2014/main" id="{F9A376F9-A6B3-9E3E-D5E9-EF493B226B69}"/>
              </a:ext>
            </a:extLst>
          </p:cNvPr>
          <p:cNvSpPr txBox="1"/>
          <p:nvPr/>
        </p:nvSpPr>
        <p:spPr>
          <a:xfrm>
            <a:off x="5401199" y="577004"/>
            <a:ext cx="2107964" cy="369332"/>
          </a:xfrm>
          <a:prstGeom prst="rect">
            <a:avLst/>
          </a:prstGeom>
          <a:noFill/>
        </p:spPr>
        <p:txBody>
          <a:bodyPr wrap="square" rtlCol="0">
            <a:spAutoFit/>
          </a:bodyPr>
          <a:lstStyle/>
          <a:p>
            <a:r>
              <a:rPr lang="en-US" sz="1800" dirty="0"/>
              <a:t>30% Occlusion Hist</a:t>
            </a:r>
          </a:p>
        </p:txBody>
      </p:sp>
      <p:sp>
        <p:nvSpPr>
          <p:cNvPr id="25" name="TextBox 24">
            <a:extLst>
              <a:ext uri="{FF2B5EF4-FFF2-40B4-BE49-F238E27FC236}">
                <a16:creationId xmlns:a16="http://schemas.microsoft.com/office/drawing/2014/main" id="{0B1DD603-2E32-E7C4-3996-9C1E0B1A340B}"/>
              </a:ext>
            </a:extLst>
          </p:cNvPr>
          <p:cNvSpPr txBox="1"/>
          <p:nvPr/>
        </p:nvSpPr>
        <p:spPr>
          <a:xfrm>
            <a:off x="5401199" y="3322406"/>
            <a:ext cx="2107964" cy="369332"/>
          </a:xfrm>
          <a:prstGeom prst="rect">
            <a:avLst/>
          </a:prstGeom>
          <a:noFill/>
        </p:spPr>
        <p:txBody>
          <a:bodyPr wrap="square" rtlCol="0">
            <a:spAutoFit/>
          </a:bodyPr>
          <a:lstStyle/>
          <a:p>
            <a:r>
              <a:rPr lang="en-US" sz="1800" dirty="0"/>
              <a:t>90% Occlusion Hist</a:t>
            </a:r>
          </a:p>
        </p:txBody>
      </p:sp>
      <p:sp>
        <p:nvSpPr>
          <p:cNvPr id="26" name="TextBox 25">
            <a:extLst>
              <a:ext uri="{FF2B5EF4-FFF2-40B4-BE49-F238E27FC236}">
                <a16:creationId xmlns:a16="http://schemas.microsoft.com/office/drawing/2014/main" id="{82CE98FC-BDE8-055B-5F0B-5C750054FC6E}"/>
              </a:ext>
            </a:extLst>
          </p:cNvPr>
          <p:cNvSpPr txBox="1"/>
          <p:nvPr/>
        </p:nvSpPr>
        <p:spPr>
          <a:xfrm>
            <a:off x="1923708" y="3321026"/>
            <a:ext cx="2107964" cy="369332"/>
          </a:xfrm>
          <a:prstGeom prst="rect">
            <a:avLst/>
          </a:prstGeom>
          <a:noFill/>
        </p:spPr>
        <p:txBody>
          <a:bodyPr wrap="square" rtlCol="0">
            <a:spAutoFit/>
          </a:bodyPr>
          <a:lstStyle/>
          <a:p>
            <a:r>
              <a:rPr lang="en-US" sz="1800" dirty="0"/>
              <a:t>60% Occlusion Hist</a:t>
            </a:r>
          </a:p>
        </p:txBody>
      </p:sp>
      <p:pic>
        <p:nvPicPr>
          <p:cNvPr id="11" name="Picture 10" descr="A graph of a graph&#10;&#10;Description automatically generated with medium confidence">
            <a:extLst>
              <a:ext uri="{FF2B5EF4-FFF2-40B4-BE49-F238E27FC236}">
                <a16:creationId xmlns:a16="http://schemas.microsoft.com/office/drawing/2014/main" id="{49FDB77D-C03B-549A-3668-CF00F950C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643" y="3602260"/>
            <a:ext cx="3476116" cy="2607087"/>
          </a:xfrm>
          <a:prstGeom prst="rect">
            <a:avLst/>
          </a:prstGeom>
        </p:spPr>
      </p:pic>
      <p:pic>
        <p:nvPicPr>
          <p:cNvPr id="14" name="Picture 13" descr="A graph of a graph&#10;&#10;Description automatically generated">
            <a:extLst>
              <a:ext uri="{FF2B5EF4-FFF2-40B4-BE49-F238E27FC236}">
                <a16:creationId xmlns:a16="http://schemas.microsoft.com/office/drawing/2014/main" id="{3B5EB5E4-62C5-B020-8E77-F2AA8C44B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54" y="3628122"/>
            <a:ext cx="3441633" cy="2581225"/>
          </a:xfrm>
          <a:prstGeom prst="rect">
            <a:avLst/>
          </a:prstGeom>
        </p:spPr>
      </p:pic>
    </p:spTree>
    <p:extLst>
      <p:ext uri="{BB962C8B-B14F-4D97-AF65-F5344CB8AC3E}">
        <p14:creationId xmlns:p14="http://schemas.microsoft.com/office/powerpoint/2010/main" val="3352108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ook Antiqua" pitchFamily="18" charset="0"/>
              </a:rPr>
              <a:t>Closing</a:t>
            </a:r>
            <a:r>
              <a:rPr lang="en-US" baseline="0" dirty="0">
                <a:latin typeface="Book Antiqua" pitchFamily="18" charset="0"/>
              </a:rPr>
              <a:t> Remarks</a:t>
            </a:r>
            <a:endParaRPr lang="en-US" dirty="0">
              <a:latin typeface="Book Antiqua" pitchFamily="18" charset="0"/>
            </a:endParaRPr>
          </a:p>
        </p:txBody>
      </p:sp>
      <p:sp>
        <p:nvSpPr>
          <p:cNvPr id="5" name="Content Placeholder 2">
            <a:extLst>
              <a:ext uri="{FF2B5EF4-FFF2-40B4-BE49-F238E27FC236}">
                <a16:creationId xmlns:a16="http://schemas.microsoft.com/office/drawing/2014/main" id="{0BE3BE52-AD4D-4C5B-9F70-94BE7C1B64AF}"/>
              </a:ext>
            </a:extLst>
          </p:cNvPr>
          <p:cNvSpPr txBox="1">
            <a:spLocks/>
          </p:cNvSpPr>
          <p:nvPr/>
        </p:nvSpPr>
        <p:spPr bwMode="auto">
          <a:xfrm>
            <a:off x="404446" y="875898"/>
            <a:ext cx="8335108" cy="554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pPr marL="0" indent="0">
              <a:buFontTx/>
              <a:buNone/>
            </a:pPr>
            <a:r>
              <a:rPr lang="en-US" sz="2000" b="1" u="sng" kern="0" dirty="0"/>
              <a:t>What was proposed:</a:t>
            </a:r>
          </a:p>
          <a:p>
            <a:r>
              <a:rPr lang="en-US" sz="2000" kern="0" dirty="0">
                <a:latin typeface="Book Antiqua"/>
              </a:rPr>
              <a:t>Test the effects of blinking on deep learning-based iris recognition and improve performance.</a:t>
            </a:r>
          </a:p>
          <a:p>
            <a:pPr marL="0" indent="0">
              <a:buNone/>
            </a:pPr>
            <a:r>
              <a:rPr lang="en-US" sz="2000" b="1" u="sng" kern="0" dirty="0"/>
              <a:t>How it was done:</a:t>
            </a:r>
          </a:p>
          <a:p>
            <a:r>
              <a:rPr lang="en-US" sz="2000" kern="0" dirty="0">
                <a:latin typeface="Book Antiqua"/>
              </a:rPr>
              <a:t>Using transfer learning to train ResNet50 on a synthetically occluded dataset.</a:t>
            </a:r>
          </a:p>
          <a:p>
            <a:pPr marL="0" indent="0">
              <a:buFontTx/>
              <a:buNone/>
            </a:pPr>
            <a:r>
              <a:rPr lang="en-US" sz="2000" b="1" u="sng" kern="0" dirty="0">
                <a:latin typeface="Book Antiqua"/>
              </a:rPr>
              <a:t>What were the findings:</a:t>
            </a:r>
          </a:p>
          <a:p>
            <a:r>
              <a:rPr lang="en-US" sz="2000" kern="0" dirty="0"/>
              <a:t>Performance linearly decreases as occlusion increases.</a:t>
            </a:r>
          </a:p>
          <a:p>
            <a:r>
              <a:rPr lang="en-US" sz="2000" kern="0" dirty="0"/>
              <a:t>Augmenting the dataset with synthetically occluded images significantly improves performance</a:t>
            </a:r>
          </a:p>
          <a:p>
            <a:r>
              <a:rPr lang="en-US" sz="2000" kern="0" dirty="0"/>
              <a:t>Augmenting with too high of an occlusion can degrade performance at lower occlusion. A good sweet spot is up to 60-70% occlusion</a:t>
            </a:r>
          </a:p>
          <a:p>
            <a:pPr marL="0" indent="0">
              <a:buNone/>
            </a:pPr>
            <a:r>
              <a:rPr lang="en-US" sz="2000" b="1" u="sng" kern="0" dirty="0">
                <a:latin typeface="Book Antiqua"/>
              </a:rPr>
              <a:t>Limitations:</a:t>
            </a:r>
          </a:p>
          <a:p>
            <a:r>
              <a:rPr lang="en-US" sz="2000" kern="0" dirty="0"/>
              <a:t>Model forced to only consider features in a narrow section of iris.</a:t>
            </a:r>
          </a:p>
          <a:p>
            <a:r>
              <a:rPr lang="en-US" sz="2000" kern="0" dirty="0"/>
              <a:t>Results may not be reflective of a substantially larger dataset.</a:t>
            </a:r>
          </a:p>
          <a:p>
            <a:r>
              <a:rPr lang="en-US" sz="2000" kern="0" dirty="0"/>
              <a:t>It may be more ideal to use features around the iris.</a:t>
            </a:r>
          </a:p>
        </p:txBody>
      </p:sp>
      <p:sp>
        <p:nvSpPr>
          <p:cNvPr id="3" name="Slayt Numarası Yer Tutucusu 3">
            <a:extLst>
              <a:ext uri="{FF2B5EF4-FFF2-40B4-BE49-F238E27FC236}">
                <a16:creationId xmlns:a16="http://schemas.microsoft.com/office/drawing/2014/main" id="{7538DCF6-2234-9966-B0B6-B56ACB90E2A4}"/>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23</a:t>
            </a:fld>
            <a:r>
              <a:rPr lang="en-US" dirty="0"/>
              <a:t>/18</a:t>
            </a:r>
          </a:p>
        </p:txBody>
      </p:sp>
    </p:spTree>
    <p:extLst>
      <p:ext uri="{BB962C8B-B14F-4D97-AF65-F5344CB8AC3E}">
        <p14:creationId xmlns:p14="http://schemas.microsoft.com/office/powerpoint/2010/main" val="194911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31262" y="228601"/>
            <a:ext cx="8379338" cy="609600"/>
          </a:xfrm>
          <a:prstGeom prst="rect">
            <a:avLst/>
          </a:prstGeom>
        </p:spPr>
        <p:txBody>
          <a:bodyPr/>
          <a:lstStyle>
            <a:lvl1pPr algn="l" defTabSz="1073150" rtl="0" eaLnBrk="0" fontAlgn="base" hangingPunct="0">
              <a:lnSpc>
                <a:spcPct val="90000"/>
              </a:lnSpc>
              <a:spcBef>
                <a:spcPct val="0"/>
              </a:spcBef>
              <a:spcAft>
                <a:spcPct val="0"/>
              </a:spcAft>
              <a:defRPr lang="en-US" sz="3200" b="1" smtClean="0">
                <a:solidFill>
                  <a:srgbClr val="7030A0"/>
                </a:solidFill>
                <a:latin typeface="Book Antiqua" pitchFamily="18" charset="0"/>
                <a:ea typeface="宋体" pitchFamily="2" charset="-122"/>
                <a:cs typeface="+mj-cs"/>
              </a:defRPr>
            </a:lvl1pPr>
            <a:lvl2pPr algn="l" defTabSz="1073150" rtl="0" eaLnBrk="0" fontAlgn="base" hangingPunct="0">
              <a:lnSpc>
                <a:spcPct val="90000"/>
              </a:lnSpc>
              <a:spcBef>
                <a:spcPct val="0"/>
              </a:spcBef>
              <a:spcAft>
                <a:spcPct val="0"/>
              </a:spcAft>
              <a:defRPr sz="3600" b="1">
                <a:solidFill>
                  <a:schemeClr val="tx2"/>
                </a:solidFill>
                <a:latin typeface="Book Antiqua" pitchFamily="18" charset="0"/>
              </a:defRPr>
            </a:lvl2pPr>
            <a:lvl3pPr algn="l" defTabSz="1073150" rtl="0" eaLnBrk="0" fontAlgn="base" hangingPunct="0">
              <a:lnSpc>
                <a:spcPct val="90000"/>
              </a:lnSpc>
              <a:spcBef>
                <a:spcPct val="0"/>
              </a:spcBef>
              <a:spcAft>
                <a:spcPct val="0"/>
              </a:spcAft>
              <a:defRPr sz="3600" b="1">
                <a:solidFill>
                  <a:schemeClr val="tx2"/>
                </a:solidFill>
                <a:latin typeface="Book Antiqua" pitchFamily="18" charset="0"/>
              </a:defRPr>
            </a:lvl3pPr>
            <a:lvl4pPr algn="l" defTabSz="1073150" rtl="0" eaLnBrk="0" fontAlgn="base" hangingPunct="0">
              <a:lnSpc>
                <a:spcPct val="90000"/>
              </a:lnSpc>
              <a:spcBef>
                <a:spcPct val="0"/>
              </a:spcBef>
              <a:spcAft>
                <a:spcPct val="0"/>
              </a:spcAft>
              <a:defRPr sz="3600" b="1">
                <a:solidFill>
                  <a:schemeClr val="tx2"/>
                </a:solidFill>
                <a:latin typeface="Book Antiqua" pitchFamily="18" charset="0"/>
              </a:defRPr>
            </a:lvl4pPr>
            <a:lvl5pPr algn="l" defTabSz="1073150" rtl="0" eaLnBrk="0" fontAlgn="base" hangingPunct="0">
              <a:lnSpc>
                <a:spcPct val="90000"/>
              </a:lnSpc>
              <a:spcBef>
                <a:spcPct val="0"/>
              </a:spcBef>
              <a:spcAft>
                <a:spcPct val="0"/>
              </a:spcAft>
              <a:defRPr sz="3600" b="1">
                <a:solidFill>
                  <a:schemeClr val="tx2"/>
                </a:solidFill>
                <a:latin typeface="Book Antiqua" pitchFamily="18" charset="0"/>
              </a:defRPr>
            </a:lvl5pPr>
            <a:lvl6pPr marL="457200" algn="l" defTabSz="1073150" rtl="0" fontAlgn="base">
              <a:lnSpc>
                <a:spcPct val="90000"/>
              </a:lnSpc>
              <a:spcBef>
                <a:spcPct val="0"/>
              </a:spcBef>
              <a:spcAft>
                <a:spcPct val="0"/>
              </a:spcAft>
              <a:defRPr sz="3600" b="1">
                <a:solidFill>
                  <a:schemeClr val="tx2"/>
                </a:solidFill>
                <a:latin typeface="Arial" charset="0"/>
              </a:defRPr>
            </a:lvl6pPr>
            <a:lvl7pPr marL="914400" algn="l" defTabSz="1073150" rtl="0" fontAlgn="base">
              <a:lnSpc>
                <a:spcPct val="90000"/>
              </a:lnSpc>
              <a:spcBef>
                <a:spcPct val="0"/>
              </a:spcBef>
              <a:spcAft>
                <a:spcPct val="0"/>
              </a:spcAft>
              <a:defRPr sz="3600" b="1">
                <a:solidFill>
                  <a:schemeClr val="tx2"/>
                </a:solidFill>
                <a:latin typeface="Arial" charset="0"/>
              </a:defRPr>
            </a:lvl7pPr>
            <a:lvl8pPr marL="1371600" algn="l" defTabSz="1073150" rtl="0" fontAlgn="base">
              <a:lnSpc>
                <a:spcPct val="90000"/>
              </a:lnSpc>
              <a:spcBef>
                <a:spcPct val="0"/>
              </a:spcBef>
              <a:spcAft>
                <a:spcPct val="0"/>
              </a:spcAft>
              <a:defRPr sz="3600" b="1">
                <a:solidFill>
                  <a:schemeClr val="tx2"/>
                </a:solidFill>
                <a:latin typeface="Arial" charset="0"/>
              </a:defRPr>
            </a:lvl8pPr>
            <a:lvl9pPr marL="1828800" algn="l" defTabSz="1073150" rtl="0" fontAlgn="base">
              <a:lnSpc>
                <a:spcPct val="90000"/>
              </a:lnSpc>
              <a:spcBef>
                <a:spcPct val="0"/>
              </a:spcBef>
              <a:spcAft>
                <a:spcPct val="0"/>
              </a:spcAft>
              <a:defRPr sz="3600" b="1">
                <a:solidFill>
                  <a:schemeClr val="tx2"/>
                </a:solidFill>
                <a:latin typeface="Arial" charset="0"/>
              </a:defRPr>
            </a:lvl9pPr>
          </a:lstStyle>
          <a:p>
            <a:r>
              <a:rPr lang="en-US" dirty="0"/>
              <a:t>Questions?</a:t>
            </a:r>
            <a:endParaRPr lang="en-US" kern="0" dirty="0"/>
          </a:p>
        </p:txBody>
      </p:sp>
      <p:pic>
        <p:nvPicPr>
          <p:cNvPr id="205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15400" cy="481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767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Why Iris Biometrics?</a:t>
            </a:r>
          </a:p>
        </p:txBody>
      </p:sp>
      <p:pic>
        <p:nvPicPr>
          <p:cNvPr id="2050" name="Picture 2" descr="http://www.rotanasoft.com/wp-content/uploads/2015/04/images.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6808" y="533400"/>
            <a:ext cx="2472456" cy="1569397"/>
          </a:xfrm>
          <a:prstGeom prst="rect">
            <a:avLst/>
          </a:prstGeom>
          <a:noFill/>
          <a:extLst>
            <a:ext uri="{909E8E84-426E-40DD-AFC4-6F175D3DCCD1}">
              <a14:hiddenFill xmlns:a14="http://schemas.microsoft.com/office/drawing/2010/main">
                <a:solidFill>
                  <a:srgbClr val="FFFFFF"/>
                </a:solidFill>
              </a14:hiddenFill>
            </a:ext>
          </a:extLst>
        </p:spPr>
      </p:pic>
      <p:sp>
        <p:nvSpPr>
          <p:cNvPr id="16" name="İçerik Yer Tutucusu 2"/>
          <p:cNvSpPr txBox="1">
            <a:spLocks/>
          </p:cNvSpPr>
          <p:nvPr/>
        </p:nvSpPr>
        <p:spPr bwMode="auto">
          <a:xfrm>
            <a:off x="224736" y="847054"/>
            <a:ext cx="6402095" cy="390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pPr marL="0" indent="0">
              <a:buNone/>
            </a:pPr>
            <a:r>
              <a:rPr lang="en-US" sz="2000" b="1" u="sng" kern="0" dirty="0"/>
              <a:t>IRIS</a:t>
            </a:r>
            <a:r>
              <a:rPr lang="en-US" sz="2000" b="1" kern="0" dirty="0"/>
              <a:t>:</a:t>
            </a:r>
          </a:p>
          <a:p>
            <a:r>
              <a:rPr lang="en-US" sz="2000" kern="0" dirty="0"/>
              <a:t>Colored part of the eye.</a:t>
            </a:r>
          </a:p>
          <a:p>
            <a:r>
              <a:rPr lang="en-US" sz="2000" kern="0" dirty="0"/>
              <a:t>Unique and most stable biometrics in the human body.</a:t>
            </a:r>
          </a:p>
          <a:p>
            <a:r>
              <a:rPr lang="en-US" sz="2000" kern="0" dirty="0"/>
              <a:t>More accurate biometrics than fingerprint or face. </a:t>
            </a:r>
          </a:p>
          <a:p>
            <a:r>
              <a:rPr lang="en-US" sz="2000" kern="0" dirty="0"/>
              <a:t>Iris recognition providing </a:t>
            </a:r>
          </a:p>
          <a:p>
            <a:pPr lvl="1"/>
            <a:r>
              <a:rPr lang="en-US" sz="2000" kern="0" dirty="0"/>
              <a:t>Strong security, </a:t>
            </a:r>
          </a:p>
          <a:p>
            <a:pPr lvl="1"/>
            <a:r>
              <a:rPr lang="en-US" sz="2000" kern="0" dirty="0"/>
              <a:t>Higher usability,</a:t>
            </a:r>
          </a:p>
          <a:p>
            <a:pPr lvl="1"/>
            <a:r>
              <a:rPr lang="en-US" sz="2000" kern="0" dirty="0"/>
              <a:t>Nonintrusive.</a:t>
            </a:r>
          </a:p>
          <a:p>
            <a:r>
              <a:rPr lang="en-US" sz="2000" kern="0" dirty="0"/>
              <a:t>Despite the superiorities, not widely used due to its cumbersome and time-consuming procedures. </a:t>
            </a:r>
          </a:p>
          <a:p>
            <a:endParaRPr lang="en-US" sz="2000" kern="0" dirty="0"/>
          </a:p>
        </p:txBody>
      </p:sp>
      <p:pic>
        <p:nvPicPr>
          <p:cNvPr id="5124" name="Picture 4" descr="http://www.behinco.com/wp-content/uploads/2012/07/Iri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4845336"/>
            <a:ext cx="1829867" cy="145657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static-content.springer.com/image/prt%3A978-0-387-73003-5%2F9/MediaObjects/978-0-387-73003-5_9_Part_Fig2-24_HTM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845336"/>
            <a:ext cx="2127967" cy="146974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www.cl.cam.ac.uk/users/jgd1000/DubaiDesk.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851919"/>
            <a:ext cx="1772407" cy="1456574"/>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1.ibtimes.com/sites/www.ibtimes.com/files/styles/v2_article_large/public/2015/05/11/military-iris-scanner.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3200" y="4867543"/>
            <a:ext cx="2259673" cy="14565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cl.cam.ac.uk/users/jgd1000/simpsonsframe1.gif"/>
          <p:cNvPicPr>
            <a:picLocks noChangeAspect="1" noChangeArrowheads="1"/>
          </p:cNvPicPr>
          <p:nvPr/>
        </p:nvPicPr>
        <p:blipFill rotWithShape="1">
          <a:blip r:embed="rId8">
            <a:extLst>
              <a:ext uri="{28A0092B-C50C-407E-A947-70E740481C1C}">
                <a14:useLocalDpi xmlns:a14="http://schemas.microsoft.com/office/drawing/2010/main" val="0"/>
              </a:ext>
            </a:extLst>
          </a:blip>
          <a:srcRect l="36648"/>
          <a:stretch/>
        </p:blipFill>
        <p:spPr bwMode="auto">
          <a:xfrm>
            <a:off x="6446807" y="2458326"/>
            <a:ext cx="2453653" cy="1732674"/>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3">
            <a:extLst>
              <a:ext uri="{FF2B5EF4-FFF2-40B4-BE49-F238E27FC236}">
                <a16:creationId xmlns:a16="http://schemas.microsoft.com/office/drawing/2014/main" id="{01BFD741-8292-158B-B378-917A060831F2}"/>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3</a:t>
            </a:fld>
            <a:r>
              <a:rPr lang="en-US" dirty="0"/>
              <a:t>/18</a:t>
            </a:r>
          </a:p>
        </p:txBody>
      </p:sp>
    </p:spTree>
    <p:extLst>
      <p:ext uri="{BB962C8B-B14F-4D97-AF65-F5344CB8AC3E}">
        <p14:creationId xmlns:p14="http://schemas.microsoft.com/office/powerpoint/2010/main" val="2617893260"/>
      </p:ext>
    </p:extLst>
  </p:cSld>
  <p:clrMapOvr>
    <a:masterClrMapping/>
  </p:clrMapOvr>
  <mc:AlternateContent xmlns:mc="http://schemas.openxmlformats.org/markup-compatibility/2006" xmlns:p14="http://schemas.microsoft.com/office/powerpoint/2010/main">
    <mc:Choice Requires="p14">
      <p:transition p14:dur="0" advTm="25892"/>
    </mc:Choice>
    <mc:Fallback xmlns="">
      <p:transition advTm="258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latin typeface="Book Antiqua"/>
              </a:rPr>
              <a:t>Stand</a:t>
            </a:r>
            <a:r>
              <a:rPr lang="tr-TR" dirty="0">
                <a:latin typeface="Book Antiqua"/>
              </a:rPr>
              <a:t>-</a:t>
            </a:r>
            <a:r>
              <a:rPr lang="en-US" dirty="0">
                <a:latin typeface="Book Antiqua"/>
              </a:rPr>
              <a:t>off Iris Recognition Systems</a:t>
            </a:r>
            <a:endParaRPr lang="en-US" dirty="0"/>
          </a:p>
        </p:txBody>
      </p:sp>
      <p:pic>
        <p:nvPicPr>
          <p:cNvPr id="5" name="İçerik Yer Tutucus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29399" y="4818348"/>
            <a:ext cx="2455223" cy="1482955"/>
          </a:xfrm>
        </p:spPr>
      </p:pic>
      <p:pic>
        <p:nvPicPr>
          <p:cNvPr id="2056" name="Picture 8" descr="http://patentbolt.typepad.com/.a/6a0168e68320b0970c01b7c7366c4d970b-p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3833" y="4800600"/>
            <a:ext cx="2980095" cy="1514475"/>
          </a:xfrm>
          <a:prstGeom prst="rect">
            <a:avLst/>
          </a:prstGeom>
          <a:noFill/>
          <a:extLst>
            <a:ext uri="{909E8E84-426E-40DD-AFC4-6F175D3DCCD1}">
              <a14:hiddenFill xmlns:a14="http://schemas.microsoft.com/office/drawing/2010/main">
                <a:solidFill>
                  <a:srgbClr val="FFFFFF"/>
                </a:solidFill>
              </a14:hiddenFill>
            </a:ext>
          </a:extLst>
        </p:spPr>
      </p:pic>
      <p:sp>
        <p:nvSpPr>
          <p:cNvPr id="16" name="İçerik Yer Tutucusu 2"/>
          <p:cNvSpPr txBox="1">
            <a:spLocks/>
          </p:cNvSpPr>
          <p:nvPr/>
        </p:nvSpPr>
        <p:spPr bwMode="auto">
          <a:xfrm>
            <a:off x="304800" y="1017587"/>
            <a:ext cx="6097484"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pPr marL="0" indent="0">
              <a:buNone/>
            </a:pPr>
            <a:r>
              <a:rPr lang="en-US" sz="1800" b="1" u="sng" kern="0" dirty="0">
                <a:latin typeface="Book Antiqua"/>
              </a:rPr>
              <a:t>Stand-off Biometrics System Benefits: </a:t>
            </a:r>
            <a:endParaRPr lang="en-US" sz="1800" b="1" u="sng" kern="0" dirty="0"/>
          </a:p>
          <a:p>
            <a:r>
              <a:rPr lang="en-US" sz="1800" kern="0" dirty="0"/>
              <a:t>Non-intrusive. Camera is positioned several feet away from the subject and only requires a glance.</a:t>
            </a:r>
          </a:p>
          <a:p>
            <a:r>
              <a:rPr lang="en-US" sz="1800" kern="0" dirty="0"/>
              <a:t>High throughput. System can process multiple subjects at once.</a:t>
            </a:r>
          </a:p>
          <a:p>
            <a:r>
              <a:rPr lang="en-US" sz="1800" kern="0" dirty="0"/>
              <a:t>Perfect for any access control application; </a:t>
            </a:r>
          </a:p>
          <a:p>
            <a:pPr marL="0" indent="0">
              <a:buNone/>
            </a:pPr>
            <a:r>
              <a:rPr lang="en-US" sz="1800" kern="0" dirty="0"/>
              <a:t>     airport, border crossing, point of sale. </a:t>
            </a:r>
          </a:p>
          <a:p>
            <a:r>
              <a:rPr lang="en-US" sz="1800" kern="0" dirty="0"/>
              <a:t>Subject can move freely without stopping.</a:t>
            </a:r>
          </a:p>
          <a:p>
            <a:pPr marL="0" indent="0">
              <a:buNone/>
            </a:pPr>
            <a:endParaRPr lang="en-US" sz="1800" kern="0" dirty="0"/>
          </a:p>
          <a:p>
            <a:endParaRPr lang="en-US" sz="1800" kern="0" dirty="0"/>
          </a:p>
          <a:p>
            <a:endParaRPr lang="en-US" sz="1800" kern="0" dirty="0"/>
          </a:p>
        </p:txBody>
      </p:sp>
      <p:pic>
        <p:nvPicPr>
          <p:cNvPr id="8" name="Picture 22" descr="https://pbs.twimg.com/media/CTesG5fU8AEAVuB.jpg"/>
          <p:cNvPicPr>
            <a:picLocks noChangeAspect="1" noChangeArrowheads="1"/>
          </p:cNvPicPr>
          <p:nvPr/>
        </p:nvPicPr>
        <p:blipFill rotWithShape="1">
          <a:blip r:embed="rId5">
            <a:extLst>
              <a:ext uri="{28A0092B-C50C-407E-A947-70E740481C1C}">
                <a14:useLocalDpi xmlns:a14="http://schemas.microsoft.com/office/drawing/2010/main" val="0"/>
              </a:ext>
            </a:extLst>
          </a:blip>
          <a:srcRect r="5334" b="13860"/>
          <a:stretch/>
        </p:blipFill>
        <p:spPr bwMode="auto">
          <a:xfrm>
            <a:off x="304800" y="4800600"/>
            <a:ext cx="2679806" cy="146305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i.security-images.com/news/images/SRI-IOM-PassPortSL-in-use1-460x26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284" y="762000"/>
            <a:ext cx="2705100" cy="1528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ilitaryaerospace.com/content/dam/mae/online-articles/2014/01/SRI%20diagram%2027%20Jan%2020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2501104"/>
            <a:ext cx="3522023" cy="2117407"/>
          </a:xfrm>
          <a:prstGeom prst="rect">
            <a:avLst/>
          </a:prstGeom>
          <a:noFill/>
          <a:extLst>
            <a:ext uri="{909E8E84-426E-40DD-AFC4-6F175D3DCCD1}">
              <a14:hiddenFill xmlns:a14="http://schemas.microsoft.com/office/drawing/2010/main">
                <a:solidFill>
                  <a:srgbClr val="FFFFFF"/>
                </a:solidFill>
              </a14:hiddenFill>
            </a:ext>
          </a:extLst>
        </p:spPr>
      </p:pic>
      <p:sp>
        <p:nvSpPr>
          <p:cNvPr id="3" name="Slayt Numarası Yer Tutucusu 3">
            <a:extLst>
              <a:ext uri="{FF2B5EF4-FFF2-40B4-BE49-F238E27FC236}">
                <a16:creationId xmlns:a16="http://schemas.microsoft.com/office/drawing/2014/main" id="{D4BC1C8F-0ED9-442D-FA94-472EECC656AB}"/>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4</a:t>
            </a:fld>
            <a:r>
              <a:rPr lang="en-US" dirty="0"/>
              <a:t>/18</a:t>
            </a:r>
          </a:p>
        </p:txBody>
      </p:sp>
    </p:spTree>
    <p:extLst>
      <p:ext uri="{BB962C8B-B14F-4D97-AF65-F5344CB8AC3E}">
        <p14:creationId xmlns:p14="http://schemas.microsoft.com/office/powerpoint/2010/main" val="4177031401"/>
      </p:ext>
    </p:extLst>
  </p:cSld>
  <p:clrMapOvr>
    <a:masterClrMapping/>
  </p:clrMapOvr>
  <mc:AlternateContent xmlns:mc="http://schemas.openxmlformats.org/markup-compatibility/2006" xmlns:p14="http://schemas.microsoft.com/office/powerpoint/2010/main">
    <mc:Choice Requires="p14">
      <p:transition spd="slow" p14:dur="2000" advTm="51484"/>
    </mc:Choice>
    <mc:Fallback xmlns="">
      <p:transition spd="slow" advTm="51484"/>
    </mc:Fallback>
  </mc:AlternateContent>
  <p:extLst>
    <p:ext uri="{E180D4A7-C9FB-4DFB-919C-405C955672EB}">
      <p14:showEvtLst xmlns:p14="http://schemas.microsoft.com/office/powerpoint/2010/main">
        <p14:playEvt time="84" objId="4"/>
        <p14:stopEvt time="50347"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lstStyle/>
          <a:p>
            <a:r>
              <a:rPr lang="en-US" dirty="0">
                <a:latin typeface="Book Antiqua"/>
              </a:rPr>
              <a:t>Existing Stand</a:t>
            </a:r>
            <a:r>
              <a:rPr lang="tr-TR" dirty="0">
                <a:latin typeface="Book Antiqua"/>
              </a:rPr>
              <a:t>-</a:t>
            </a:r>
            <a:r>
              <a:rPr lang="en-US" dirty="0">
                <a:latin typeface="Book Antiqua"/>
              </a:rPr>
              <a:t>off Iris Recognition Systems</a:t>
            </a:r>
            <a:endParaRPr lang="en-US" sz="3200" dirty="0">
              <a:latin typeface="Book Antiqua"/>
            </a:endParaRPr>
          </a:p>
        </p:txBody>
      </p:sp>
      <p:pic>
        <p:nvPicPr>
          <p:cNvPr id="42" name="Picture 10" descr="Aoptix-Iris-Scanner-1110a.jpeg"/>
          <p:cNvPicPr>
            <a:picLocks noChangeAspect="1"/>
          </p:cNvPicPr>
          <p:nvPr/>
        </p:nvPicPr>
        <p:blipFill rotWithShape="1">
          <a:blip r:embed="rId3" cstate="email">
            <a:extLst>
              <a:ext uri="{28A0092B-C50C-407E-A947-70E740481C1C}">
                <a14:useLocalDpi xmlns:a14="http://schemas.microsoft.com/office/drawing/2010/main" val="0"/>
              </a:ext>
            </a:extLst>
          </a:blip>
          <a:srcRect l="52743" b="9519"/>
          <a:stretch/>
        </p:blipFill>
        <p:spPr>
          <a:xfrm>
            <a:off x="273537" y="1967002"/>
            <a:ext cx="1533771" cy="1960230"/>
          </a:xfrm>
          <a:prstGeom prst="rect">
            <a:avLst/>
          </a:prstGeom>
          <a:ln>
            <a:noFill/>
          </a:ln>
          <a:effectLst>
            <a:softEdge rad="112500"/>
          </a:effectLst>
        </p:spPr>
      </p:pic>
      <p:pic>
        <p:nvPicPr>
          <p:cNvPr id="43" name="Picture 11" descr="IOM.jpg"/>
          <p:cNvPicPr>
            <a:picLocks noChangeAspect="1"/>
          </p:cNvPicPr>
          <p:nvPr/>
        </p:nvPicPr>
        <p:blipFill>
          <a:blip r:embed="rId4" cstate="print"/>
          <a:stretch>
            <a:fillRect/>
          </a:stretch>
        </p:blipFill>
        <p:spPr>
          <a:xfrm>
            <a:off x="1781920" y="1309072"/>
            <a:ext cx="2667000" cy="2667000"/>
          </a:xfrm>
          <a:prstGeom prst="rect">
            <a:avLst/>
          </a:prstGeom>
        </p:spPr>
      </p:pic>
      <p:sp>
        <p:nvSpPr>
          <p:cNvPr id="44" name="Rectangle 12"/>
          <p:cNvSpPr/>
          <p:nvPr/>
        </p:nvSpPr>
        <p:spPr>
          <a:xfrm>
            <a:off x="1856006" y="953869"/>
            <a:ext cx="2714847" cy="646331"/>
          </a:xfrm>
          <a:prstGeom prst="rect">
            <a:avLst/>
          </a:prstGeom>
        </p:spPr>
        <p:txBody>
          <a:bodyPr wrap="square">
            <a:spAutoFit/>
          </a:bodyPr>
          <a:lstStyle/>
          <a:p>
            <a:pPr algn="ctr"/>
            <a:r>
              <a:rPr lang="en-US" sz="1800" b="1">
                <a:latin typeface="Book Antiqua" panose="02040602050305030304" pitchFamily="18" charset="0"/>
              </a:rPr>
              <a:t>Iris On the Move </a:t>
            </a:r>
            <a:r>
              <a:rPr lang="en-US" sz="1800" b="1" err="1">
                <a:latin typeface="Book Antiqua" panose="02040602050305030304" pitchFamily="18" charset="0"/>
              </a:rPr>
              <a:t>PassPort</a:t>
            </a:r>
            <a:r>
              <a:rPr lang="en-US" sz="1800" b="1">
                <a:latin typeface="Book Antiqua" panose="02040602050305030304" pitchFamily="18" charset="0"/>
              </a:rPr>
              <a:t>™ (Sarnoff)</a:t>
            </a:r>
          </a:p>
        </p:txBody>
      </p:sp>
      <p:pic>
        <p:nvPicPr>
          <p:cNvPr id="45" name="Picture 15" descr="cfairs orange background pic"/>
          <p:cNvPicPr>
            <a:picLocks noChangeAspect="1" noChangeArrowheads="1"/>
          </p:cNvPicPr>
          <p:nvPr/>
        </p:nvPicPr>
        <p:blipFill>
          <a:blip r:embed="rId5" cstate="print">
            <a:clrChange>
              <a:clrFrom>
                <a:srgbClr val="FF8040"/>
              </a:clrFrom>
              <a:clrTo>
                <a:srgbClr val="FF8040">
                  <a:alpha val="0"/>
                </a:srgbClr>
              </a:clrTo>
            </a:clrChange>
            <a:extLst>
              <a:ext uri="{28A0092B-C50C-407E-A947-70E740481C1C}">
                <a14:useLocalDpi xmlns:a14="http://schemas.microsoft.com/office/drawing/2010/main" val="0"/>
              </a:ext>
            </a:extLst>
          </a:blip>
          <a:srcRect/>
          <a:stretch>
            <a:fillRect/>
          </a:stretch>
        </p:blipFill>
        <p:spPr bwMode="auto">
          <a:xfrm>
            <a:off x="4855308" y="1460832"/>
            <a:ext cx="1064844" cy="22395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16"/>
          <p:cNvSpPr/>
          <p:nvPr/>
        </p:nvSpPr>
        <p:spPr>
          <a:xfrm>
            <a:off x="4405922" y="1087759"/>
            <a:ext cx="2281394" cy="369332"/>
          </a:xfrm>
          <a:prstGeom prst="rect">
            <a:avLst/>
          </a:prstGeom>
        </p:spPr>
        <p:txBody>
          <a:bodyPr wrap="none">
            <a:spAutoFit/>
          </a:bodyPr>
          <a:lstStyle/>
          <a:p>
            <a:r>
              <a:rPr lang="en-US" sz="1800" b="1">
                <a:latin typeface="Book Antiqua" panose="02040602050305030304" pitchFamily="18" charset="0"/>
              </a:rPr>
              <a:t>Honeywell CFAIRS</a:t>
            </a:r>
          </a:p>
        </p:txBody>
      </p:sp>
      <p:sp>
        <p:nvSpPr>
          <p:cNvPr id="47" name="TextBox 3"/>
          <p:cNvSpPr txBox="1"/>
          <p:nvPr/>
        </p:nvSpPr>
        <p:spPr>
          <a:xfrm>
            <a:off x="6232318" y="1308623"/>
            <a:ext cx="3126155" cy="923330"/>
          </a:xfrm>
          <a:prstGeom prst="rect">
            <a:avLst/>
          </a:prstGeom>
          <a:noFill/>
        </p:spPr>
        <p:txBody>
          <a:bodyPr wrap="square" rtlCol="0">
            <a:spAutoFit/>
          </a:bodyPr>
          <a:lstStyle/>
          <a:p>
            <a:pPr algn="ctr"/>
            <a:r>
              <a:rPr lang="en-US" sz="1800" b="1">
                <a:latin typeface="Book Antiqua" panose="02040602050305030304" pitchFamily="18" charset="0"/>
              </a:rPr>
              <a:t>ORNL Standoff Multimodal Biometric System</a:t>
            </a:r>
          </a:p>
        </p:txBody>
      </p:sp>
      <p:pic>
        <p:nvPicPr>
          <p:cNvPr id="48" name="Picture 5" descr="Iris Sensor Full View 1.jpg"/>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4364" b="93576" l="16364" r="86545">
                        <a14:foregroundMark x1="67636" y1="29636" x2="67636" y2="29636"/>
                        <a14:foregroundMark x1="63591" y1="30364" x2="63591" y2="30364"/>
                        <a14:foregroundMark x1="66545" y1="24242" x2="66545" y2="24242"/>
                        <a14:foregroundMark x1="56091" y1="10242" x2="65909" y2="17818"/>
                        <a14:foregroundMark x1="50000" y1="7273" x2="39091" y2="13273"/>
                        <a14:foregroundMark x1="42500" y1="10000" x2="42500" y2="10000"/>
                        <a14:foregroundMark x1="47000" y1="7394" x2="43182" y2="8848"/>
                        <a14:foregroundMark x1="37909" y1="14667" x2="37909" y2="14667"/>
                        <a14:foregroundMark x1="22227" y1="76667" x2="63682" y2="89152"/>
                        <a14:foregroundMark x1="78864" y1="54303" x2="79182" y2="80364"/>
                        <a14:foregroundMark x1="79364" y1="52545" x2="79364" y2="52545"/>
                        <a14:foregroundMark x1="73273" y1="50727" x2="73273" y2="50727"/>
                        <a14:foregroundMark x1="75409" y1="40606" x2="75409" y2="40606"/>
                        <a14:foregroundMark x1="19545" y1="83333" x2="26409" y2="85879"/>
                        <a14:foregroundMark x1="16864" y1="76364" x2="16864" y2="76364"/>
                        <a14:foregroundMark x1="77136" y1="89333" x2="77136" y2="89333"/>
                        <a14:foregroundMark x1="79045" y1="90909" x2="73273" y2="92424"/>
                        <a14:backgroundMark x1="84727" y1="82182" x2="84727" y2="82182"/>
                      </a14:backgroundRemoval>
                    </a14:imgEffect>
                  </a14:imgLayer>
                </a14:imgProps>
              </a:ext>
              <a:ext uri="{28A0092B-C50C-407E-A947-70E740481C1C}">
                <a14:useLocalDpi xmlns:a14="http://schemas.microsoft.com/office/drawing/2010/main" val="0"/>
              </a:ext>
            </a:extLst>
          </a:blip>
          <a:srcRect l="13355" t="4273" r="12713" b="5841"/>
          <a:stretch/>
        </p:blipFill>
        <p:spPr>
          <a:xfrm>
            <a:off x="6672385" y="2100377"/>
            <a:ext cx="1983153" cy="1808338"/>
          </a:xfrm>
          <a:prstGeom prst="rect">
            <a:avLst/>
          </a:prstGeom>
          <a:noFill/>
          <a:ln>
            <a:noFill/>
          </a:ln>
        </p:spPr>
      </p:pic>
      <p:sp>
        <p:nvSpPr>
          <p:cNvPr id="49" name="TextBox 26"/>
          <p:cNvSpPr txBox="1"/>
          <p:nvPr/>
        </p:nvSpPr>
        <p:spPr>
          <a:xfrm>
            <a:off x="85821" y="1471898"/>
            <a:ext cx="2035904" cy="646331"/>
          </a:xfrm>
          <a:prstGeom prst="rect">
            <a:avLst/>
          </a:prstGeom>
          <a:noFill/>
        </p:spPr>
        <p:txBody>
          <a:bodyPr wrap="square" rtlCol="0">
            <a:spAutoFit/>
          </a:bodyPr>
          <a:lstStyle/>
          <a:p>
            <a:pPr algn="ctr"/>
            <a:r>
              <a:rPr lang="en-US" sz="1800" b="1" err="1">
                <a:latin typeface="Book Antiqua" panose="02040602050305030304" pitchFamily="18" charset="0"/>
              </a:rPr>
              <a:t>AOptix</a:t>
            </a:r>
            <a:r>
              <a:rPr lang="en-US" sz="1800" b="1">
                <a:latin typeface="Book Antiqua" panose="02040602050305030304" pitchFamily="18" charset="0"/>
              </a:rPr>
              <a:t> Iris Scanner</a:t>
            </a:r>
          </a:p>
        </p:txBody>
      </p:sp>
      <p:pic>
        <p:nvPicPr>
          <p:cNvPr id="50" name="Picture 18" descr="LGImage1.jpe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354384" y="4425487"/>
            <a:ext cx="1944074" cy="1526098"/>
          </a:xfrm>
          <a:prstGeom prst="rect">
            <a:avLst/>
          </a:prstGeom>
          <a:ln>
            <a:noFill/>
          </a:ln>
          <a:effectLst>
            <a:softEdge rad="112500"/>
          </a:effectLst>
        </p:spPr>
      </p:pic>
      <p:grpSp>
        <p:nvGrpSpPr>
          <p:cNvPr id="51" name="Group 19"/>
          <p:cNvGrpSpPr/>
          <p:nvPr/>
        </p:nvGrpSpPr>
        <p:grpSpPr>
          <a:xfrm>
            <a:off x="4786927" y="4358359"/>
            <a:ext cx="1934304" cy="1737646"/>
            <a:chOff x="781538" y="1476821"/>
            <a:chExt cx="1857746" cy="1668872"/>
          </a:xfrm>
        </p:grpSpPr>
        <p:pic>
          <p:nvPicPr>
            <p:cNvPr id="52" name="Picture 20" descr="iscan.jpe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67153" y="1476821"/>
              <a:ext cx="1484923" cy="995772"/>
            </a:xfrm>
            <a:prstGeom prst="rect">
              <a:avLst/>
            </a:prstGeom>
            <a:ln>
              <a:noFill/>
            </a:ln>
            <a:effectLst>
              <a:softEdge rad="112500"/>
            </a:effectLst>
          </p:spPr>
        </p:pic>
        <p:pic>
          <p:nvPicPr>
            <p:cNvPr id="53" name="Picture 21" descr="iscan.jpeg"/>
            <p:cNvPicPr>
              <a:picLocks noChangeAspect="1"/>
            </p:cNvPicPr>
            <p:nvPr/>
          </p:nvPicPr>
          <p:blipFill rotWithShape="1">
            <a:blip r:embed="rId10" cstate="email">
              <a:extLst>
                <a:ext uri="{28A0092B-C50C-407E-A947-70E740481C1C}">
                  <a14:useLocalDpi xmlns:a14="http://schemas.microsoft.com/office/drawing/2010/main" val="0"/>
                </a:ext>
              </a:extLst>
            </a:blip>
            <a:srcRect t="13365" b="28500"/>
            <a:stretch/>
          </p:blipFill>
          <p:spPr>
            <a:xfrm>
              <a:off x="781538" y="2295769"/>
              <a:ext cx="1857746" cy="849924"/>
            </a:xfrm>
            <a:prstGeom prst="rect">
              <a:avLst/>
            </a:prstGeom>
            <a:ln>
              <a:noFill/>
            </a:ln>
            <a:effectLst>
              <a:softEdge rad="112500"/>
            </a:effectLst>
          </p:spPr>
        </p:pic>
      </p:grpSp>
      <p:sp>
        <p:nvSpPr>
          <p:cNvPr id="54" name="TextBox 22"/>
          <p:cNvSpPr txBox="1"/>
          <p:nvPr/>
        </p:nvSpPr>
        <p:spPr>
          <a:xfrm>
            <a:off x="2637694" y="5981700"/>
            <a:ext cx="1640193" cy="369332"/>
          </a:xfrm>
          <a:prstGeom prst="rect">
            <a:avLst/>
          </a:prstGeom>
          <a:noFill/>
        </p:spPr>
        <p:txBody>
          <a:bodyPr wrap="none" rtlCol="0">
            <a:spAutoFit/>
          </a:bodyPr>
          <a:lstStyle/>
          <a:p>
            <a:r>
              <a:rPr lang="en-US" sz="1800" b="1">
                <a:latin typeface="Book Antiqua" panose="02040602050305030304" pitchFamily="18" charset="0"/>
              </a:rPr>
              <a:t>LG </a:t>
            </a:r>
            <a:r>
              <a:rPr lang="en-US" sz="1800" b="1" err="1">
                <a:latin typeface="Book Antiqua" panose="02040602050305030304" pitchFamily="18" charset="0"/>
              </a:rPr>
              <a:t>IrisAccess</a:t>
            </a:r>
            <a:endParaRPr lang="en-US" sz="1800" b="1">
              <a:latin typeface="Book Antiqua" panose="02040602050305030304" pitchFamily="18" charset="0"/>
            </a:endParaRPr>
          </a:p>
        </p:txBody>
      </p:sp>
      <p:sp>
        <p:nvSpPr>
          <p:cNvPr id="55" name="TextBox 27"/>
          <p:cNvSpPr txBox="1"/>
          <p:nvPr/>
        </p:nvSpPr>
        <p:spPr>
          <a:xfrm>
            <a:off x="5310560" y="5981700"/>
            <a:ext cx="1127232" cy="369332"/>
          </a:xfrm>
          <a:prstGeom prst="rect">
            <a:avLst/>
          </a:prstGeom>
          <a:noFill/>
        </p:spPr>
        <p:txBody>
          <a:bodyPr wrap="none" rtlCol="0">
            <a:spAutoFit/>
          </a:bodyPr>
          <a:lstStyle/>
          <a:p>
            <a:r>
              <a:rPr lang="en-US" sz="1800" b="1">
                <a:latin typeface="Book Antiqua" panose="02040602050305030304" pitchFamily="18" charset="0"/>
              </a:rPr>
              <a:t>ISCAN 2</a:t>
            </a:r>
          </a:p>
        </p:txBody>
      </p:sp>
      <p:pic>
        <p:nvPicPr>
          <p:cNvPr id="56" name="Picture 6" descr="s010-2_R_IScan_Gaze_C.jpg"/>
          <p:cNvPicPr>
            <a:picLocks noChangeAspect="1"/>
          </p:cNvPicPr>
          <p:nvPr/>
        </p:nvPicPr>
        <p:blipFill rotWithShape="1">
          <a:blip r:embed="rId11" cstate="print">
            <a:extLst>
              <a:ext uri="{28A0092B-C50C-407E-A947-70E740481C1C}">
                <a14:useLocalDpi xmlns:a14="http://schemas.microsoft.com/office/drawing/2010/main" val="0"/>
              </a:ext>
            </a:extLst>
          </a:blip>
          <a:srcRect l="9455" t="23291" r="6481"/>
          <a:stretch/>
        </p:blipFill>
        <p:spPr>
          <a:xfrm>
            <a:off x="6691023" y="4469156"/>
            <a:ext cx="2208746" cy="1511633"/>
          </a:xfrm>
          <a:prstGeom prst="rect">
            <a:avLst/>
          </a:prstGeom>
          <a:effectLst>
            <a:outerShdw blurRad="76200" dir="18900000" sy="23000" kx="-1200000" algn="bl" rotWithShape="0">
              <a:prstClr val="black">
                <a:alpha val="20000"/>
              </a:prstClr>
            </a:outerShdw>
          </a:effectLst>
        </p:spPr>
      </p:pic>
      <p:pic>
        <p:nvPicPr>
          <p:cNvPr id="57" name="Picture 8" descr="s025-2_R_ICamTD100_Gaze_C.jpg"/>
          <p:cNvPicPr>
            <a:picLocks noChangeAspect="1"/>
          </p:cNvPicPr>
          <p:nvPr/>
        </p:nvPicPr>
        <p:blipFill rotWithShape="1">
          <a:blip r:embed="rId12" cstate="print">
            <a:extLst>
              <a:ext uri="{28A0092B-C50C-407E-A947-70E740481C1C}">
                <a14:useLocalDpi xmlns:a14="http://schemas.microsoft.com/office/drawing/2010/main" val="0"/>
              </a:ext>
            </a:extLst>
          </a:blip>
          <a:srcRect t="20769" r="17212"/>
          <a:stretch/>
        </p:blipFill>
        <p:spPr>
          <a:xfrm>
            <a:off x="293079" y="4471176"/>
            <a:ext cx="2100383" cy="1507592"/>
          </a:xfrm>
          <a:prstGeom prst="rect">
            <a:avLst/>
          </a:prstGeom>
          <a:noFill/>
          <a:ln>
            <a:noFill/>
          </a:ln>
          <a:effectLst>
            <a:outerShdw blurRad="76200" dir="13500000" sy="23000" kx="1200000" algn="br" rotWithShape="0">
              <a:prstClr val="black">
                <a:alpha val="20000"/>
              </a:prstClr>
            </a:outerShdw>
          </a:effectLst>
        </p:spPr>
      </p:pic>
      <p:sp>
        <p:nvSpPr>
          <p:cNvPr id="2" name="Slayt Numarası Yer Tutucusu 3">
            <a:extLst>
              <a:ext uri="{FF2B5EF4-FFF2-40B4-BE49-F238E27FC236}">
                <a16:creationId xmlns:a16="http://schemas.microsoft.com/office/drawing/2014/main" id="{1EC2EBEC-0E11-439E-C938-D4A7F4097DD5}"/>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5</a:t>
            </a:fld>
            <a:r>
              <a:rPr lang="en-US" dirty="0"/>
              <a:t>/18</a:t>
            </a:r>
          </a:p>
        </p:txBody>
      </p:sp>
    </p:spTree>
    <p:extLst>
      <p:ext uri="{BB962C8B-B14F-4D97-AF65-F5344CB8AC3E}">
        <p14:creationId xmlns:p14="http://schemas.microsoft.com/office/powerpoint/2010/main" val="572505638"/>
      </p:ext>
    </p:extLst>
  </p:cSld>
  <p:clrMapOvr>
    <a:masterClrMapping/>
  </p:clrMapOvr>
  <mc:AlternateContent xmlns:mc="http://schemas.openxmlformats.org/markup-compatibility/2006" xmlns:p14="http://schemas.microsoft.com/office/powerpoint/2010/main">
    <mc:Choice Requires="p14">
      <p:transition spd="slow" p14:dur="2000" advTm="34022"/>
    </mc:Choice>
    <mc:Fallback xmlns="">
      <p:transition spd="slow" advTm="34022"/>
    </mc:Fallback>
  </mc:AlternateContent>
  <p:extLst>
    <p:ext uri="{E180D4A7-C9FB-4DFB-919C-405C955672EB}">
      <p14:showEvtLst xmlns:p14="http://schemas.microsoft.com/office/powerpoint/2010/main">
        <p14:playEvt time="20" objId="5"/>
        <p14:stopEvt time="33100"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txBox="1">
            <a:spLocks/>
          </p:cNvSpPr>
          <p:nvPr/>
        </p:nvSpPr>
        <p:spPr bwMode="auto">
          <a:xfrm>
            <a:off x="292263" y="1249535"/>
            <a:ext cx="5381173" cy="513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2400" kern="0" dirty="0"/>
              <a:t>Blinking and iris occlusion in-general masks the salient regions of the iris.</a:t>
            </a:r>
          </a:p>
          <a:p>
            <a:r>
              <a:rPr lang="en-US" sz="2400" kern="0" dirty="0"/>
              <a:t>Impact on results for both traditional and deep learning methods.</a:t>
            </a:r>
          </a:p>
          <a:p>
            <a:r>
              <a:rPr lang="en-US" sz="2400" kern="0" dirty="0"/>
              <a:t>A robust system must be able to either reject blinked images and/or be resistant to its effects.</a:t>
            </a:r>
          </a:p>
          <a:p>
            <a:r>
              <a:rPr lang="en-US" sz="2400" kern="0" dirty="0"/>
              <a:t>Measuring the effects of blinking  is important for developing resilient stand-off iris </a:t>
            </a:r>
            <a:r>
              <a:rPr lang="en-US" sz="2400" kern="0" dirty="0" err="1"/>
              <a:t>recog</a:t>
            </a:r>
            <a:r>
              <a:rPr lang="en-US" sz="2400" kern="0" dirty="0"/>
              <a:t>. systems.</a:t>
            </a:r>
          </a:p>
        </p:txBody>
      </p:sp>
      <p:sp>
        <p:nvSpPr>
          <p:cNvPr id="16" name="Title 1"/>
          <p:cNvSpPr txBox="1">
            <a:spLocks/>
          </p:cNvSpPr>
          <p:nvPr/>
        </p:nvSpPr>
        <p:spPr bwMode="auto">
          <a:xfrm>
            <a:off x="304800" y="248124"/>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4800" tIns="50800" rIns="64800" bIns="50800" numCol="1" anchor="t" anchorCtr="0" compatLnSpc="1">
            <a:prstTxWarp prst="textNoShape">
              <a:avLst/>
            </a:prstTxWarp>
          </a:bodyPr>
          <a:lstStyle>
            <a:lvl1pPr algn="l" defTabSz="1073150" rtl="0" eaLnBrk="0" fontAlgn="base" hangingPunct="0">
              <a:lnSpc>
                <a:spcPct val="90000"/>
              </a:lnSpc>
              <a:spcBef>
                <a:spcPct val="0"/>
              </a:spcBef>
              <a:spcAft>
                <a:spcPct val="0"/>
              </a:spcAft>
              <a:defRPr sz="3200" b="1">
                <a:solidFill>
                  <a:srgbClr val="990033"/>
                </a:solidFill>
                <a:latin typeface="Book Antiqua" pitchFamily="18" charset="0"/>
                <a:ea typeface="+mj-ea"/>
                <a:cs typeface="+mj-cs"/>
              </a:defRPr>
            </a:lvl1pPr>
            <a:lvl2pPr algn="l" defTabSz="1073150" rtl="0" eaLnBrk="0" fontAlgn="base" hangingPunct="0">
              <a:lnSpc>
                <a:spcPct val="90000"/>
              </a:lnSpc>
              <a:spcBef>
                <a:spcPct val="0"/>
              </a:spcBef>
              <a:spcAft>
                <a:spcPct val="0"/>
              </a:spcAft>
              <a:defRPr sz="3600" b="1">
                <a:solidFill>
                  <a:schemeClr val="tx2"/>
                </a:solidFill>
                <a:latin typeface="Book Antiqua" pitchFamily="18" charset="0"/>
              </a:defRPr>
            </a:lvl2pPr>
            <a:lvl3pPr algn="l" defTabSz="1073150" rtl="0" eaLnBrk="0" fontAlgn="base" hangingPunct="0">
              <a:lnSpc>
                <a:spcPct val="90000"/>
              </a:lnSpc>
              <a:spcBef>
                <a:spcPct val="0"/>
              </a:spcBef>
              <a:spcAft>
                <a:spcPct val="0"/>
              </a:spcAft>
              <a:defRPr sz="3600" b="1">
                <a:solidFill>
                  <a:schemeClr val="tx2"/>
                </a:solidFill>
                <a:latin typeface="Book Antiqua" pitchFamily="18" charset="0"/>
              </a:defRPr>
            </a:lvl3pPr>
            <a:lvl4pPr algn="l" defTabSz="1073150" rtl="0" eaLnBrk="0" fontAlgn="base" hangingPunct="0">
              <a:lnSpc>
                <a:spcPct val="90000"/>
              </a:lnSpc>
              <a:spcBef>
                <a:spcPct val="0"/>
              </a:spcBef>
              <a:spcAft>
                <a:spcPct val="0"/>
              </a:spcAft>
              <a:defRPr sz="3600" b="1">
                <a:solidFill>
                  <a:schemeClr val="tx2"/>
                </a:solidFill>
                <a:latin typeface="Book Antiqua" pitchFamily="18" charset="0"/>
              </a:defRPr>
            </a:lvl4pPr>
            <a:lvl5pPr algn="l" defTabSz="1073150" rtl="0" eaLnBrk="0" fontAlgn="base" hangingPunct="0">
              <a:lnSpc>
                <a:spcPct val="90000"/>
              </a:lnSpc>
              <a:spcBef>
                <a:spcPct val="0"/>
              </a:spcBef>
              <a:spcAft>
                <a:spcPct val="0"/>
              </a:spcAft>
              <a:defRPr sz="3600" b="1">
                <a:solidFill>
                  <a:schemeClr val="tx2"/>
                </a:solidFill>
                <a:latin typeface="Book Antiqua" pitchFamily="18" charset="0"/>
              </a:defRPr>
            </a:lvl5pPr>
            <a:lvl6pPr marL="457200" algn="l" defTabSz="1073150" rtl="0" fontAlgn="base">
              <a:lnSpc>
                <a:spcPct val="90000"/>
              </a:lnSpc>
              <a:spcBef>
                <a:spcPct val="0"/>
              </a:spcBef>
              <a:spcAft>
                <a:spcPct val="0"/>
              </a:spcAft>
              <a:defRPr sz="3600" b="1">
                <a:solidFill>
                  <a:schemeClr val="tx2"/>
                </a:solidFill>
                <a:latin typeface="Arial" charset="0"/>
              </a:defRPr>
            </a:lvl6pPr>
            <a:lvl7pPr marL="914400" algn="l" defTabSz="1073150" rtl="0" fontAlgn="base">
              <a:lnSpc>
                <a:spcPct val="90000"/>
              </a:lnSpc>
              <a:spcBef>
                <a:spcPct val="0"/>
              </a:spcBef>
              <a:spcAft>
                <a:spcPct val="0"/>
              </a:spcAft>
              <a:defRPr sz="3600" b="1">
                <a:solidFill>
                  <a:schemeClr val="tx2"/>
                </a:solidFill>
                <a:latin typeface="Arial" charset="0"/>
              </a:defRPr>
            </a:lvl7pPr>
            <a:lvl8pPr marL="1371600" algn="l" defTabSz="1073150" rtl="0" fontAlgn="base">
              <a:lnSpc>
                <a:spcPct val="90000"/>
              </a:lnSpc>
              <a:spcBef>
                <a:spcPct val="0"/>
              </a:spcBef>
              <a:spcAft>
                <a:spcPct val="0"/>
              </a:spcAft>
              <a:defRPr sz="3600" b="1">
                <a:solidFill>
                  <a:schemeClr val="tx2"/>
                </a:solidFill>
                <a:latin typeface="Arial" charset="0"/>
              </a:defRPr>
            </a:lvl8pPr>
            <a:lvl9pPr marL="1828800" algn="l" defTabSz="1073150" rtl="0" fontAlgn="base">
              <a:lnSpc>
                <a:spcPct val="90000"/>
              </a:lnSpc>
              <a:spcBef>
                <a:spcPct val="0"/>
              </a:spcBef>
              <a:spcAft>
                <a:spcPct val="0"/>
              </a:spcAft>
              <a:defRPr sz="3600" b="1">
                <a:solidFill>
                  <a:schemeClr val="tx2"/>
                </a:solidFill>
                <a:latin typeface="Arial" charset="0"/>
              </a:defRPr>
            </a:lvl9pPr>
          </a:lstStyle>
          <a:p>
            <a:r>
              <a:rPr lang="en-US" kern="0" dirty="0"/>
              <a:t>The Blinking Problem</a:t>
            </a:r>
          </a:p>
        </p:txBody>
      </p:sp>
      <p:sp>
        <p:nvSpPr>
          <p:cNvPr id="2" name="Slayt Numarası Yer Tutucusu 3">
            <a:extLst>
              <a:ext uri="{FF2B5EF4-FFF2-40B4-BE49-F238E27FC236}">
                <a16:creationId xmlns:a16="http://schemas.microsoft.com/office/drawing/2014/main" id="{D14C1FD4-719D-D611-5694-8CC42BC5CBDB}"/>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6</a:t>
            </a:fld>
            <a:r>
              <a:rPr lang="en-US" dirty="0"/>
              <a:t>/18</a:t>
            </a:r>
          </a:p>
        </p:txBody>
      </p:sp>
      <p:pic>
        <p:nvPicPr>
          <p:cNvPr id="3" name="Picture 2" descr="A close up of a dogs eye&#10;&#10;Description automatically generated with medium confidence">
            <a:extLst>
              <a:ext uri="{FF2B5EF4-FFF2-40B4-BE49-F238E27FC236}">
                <a16:creationId xmlns:a16="http://schemas.microsoft.com/office/drawing/2014/main" id="{4A51C636-42CD-EF37-9224-0EF002C4321C}"/>
              </a:ext>
            </a:extLst>
          </p:cNvPr>
          <p:cNvPicPr>
            <a:picLocks noChangeAspect="1"/>
          </p:cNvPicPr>
          <p:nvPr/>
        </p:nvPicPr>
        <p:blipFill rotWithShape="1">
          <a:blip r:embed="rId3">
            <a:extLst>
              <a:ext uri="{28A0092B-C50C-407E-A947-70E740481C1C}">
                <a14:useLocalDpi xmlns:a14="http://schemas.microsoft.com/office/drawing/2010/main" val="0"/>
              </a:ext>
            </a:extLst>
          </a:blip>
          <a:srcRect t="31215" r="6519" b="1265"/>
          <a:stretch/>
        </p:blipFill>
        <p:spPr>
          <a:xfrm>
            <a:off x="5868848" y="1417113"/>
            <a:ext cx="2095671" cy="1513694"/>
          </a:xfrm>
          <a:prstGeom prst="rect">
            <a:avLst/>
          </a:prstGeom>
        </p:spPr>
      </p:pic>
      <p:pic>
        <p:nvPicPr>
          <p:cNvPr id="5" name="Picture 4">
            <a:extLst>
              <a:ext uri="{FF2B5EF4-FFF2-40B4-BE49-F238E27FC236}">
                <a16:creationId xmlns:a16="http://schemas.microsoft.com/office/drawing/2014/main" id="{904879ED-E4CD-342C-5FB9-FCEBC00E149E}"/>
              </a:ext>
            </a:extLst>
          </p:cNvPr>
          <p:cNvPicPr>
            <a:picLocks noChangeAspect="1"/>
          </p:cNvPicPr>
          <p:nvPr/>
        </p:nvPicPr>
        <p:blipFill rotWithShape="1">
          <a:blip r:embed="rId4"/>
          <a:srcRect t="36995" r="14055"/>
          <a:stretch/>
        </p:blipFill>
        <p:spPr>
          <a:xfrm>
            <a:off x="5868848" y="3240814"/>
            <a:ext cx="2117111" cy="1552018"/>
          </a:xfrm>
          <a:prstGeom prst="rect">
            <a:avLst/>
          </a:prstGeom>
        </p:spPr>
      </p:pic>
      <p:sp>
        <p:nvSpPr>
          <p:cNvPr id="7" name="Dikdörtgen 28">
            <a:extLst>
              <a:ext uri="{FF2B5EF4-FFF2-40B4-BE49-F238E27FC236}">
                <a16:creationId xmlns:a16="http://schemas.microsoft.com/office/drawing/2014/main" id="{1557BB7C-BC7A-C23F-8930-DF80A43EFEEB}"/>
              </a:ext>
            </a:extLst>
          </p:cNvPr>
          <p:cNvSpPr/>
          <p:nvPr/>
        </p:nvSpPr>
        <p:spPr>
          <a:xfrm>
            <a:off x="6407569" y="2933037"/>
            <a:ext cx="1018227" cy="307777"/>
          </a:xfrm>
          <a:prstGeom prst="rect">
            <a:avLst/>
          </a:prstGeom>
        </p:spPr>
        <p:txBody>
          <a:bodyPr wrap="none">
            <a:spAutoFit/>
          </a:bodyPr>
          <a:lstStyle/>
          <a:p>
            <a:r>
              <a:rPr lang="en-US" sz="1400" i="1" kern="0" dirty="0"/>
              <a:t>Blinked iris</a:t>
            </a:r>
            <a:endParaRPr lang="en-US" sz="1400" i="1" dirty="0"/>
          </a:p>
        </p:txBody>
      </p:sp>
    </p:spTree>
    <p:extLst>
      <p:ext uri="{BB962C8B-B14F-4D97-AF65-F5344CB8AC3E}">
        <p14:creationId xmlns:p14="http://schemas.microsoft.com/office/powerpoint/2010/main" val="4163477712"/>
      </p:ext>
    </p:extLst>
  </p:cSld>
  <p:clrMapOvr>
    <a:masterClrMapping/>
  </p:clrMapOvr>
  <mc:AlternateContent xmlns:mc="http://schemas.openxmlformats.org/markup-compatibility/2006" xmlns:p14="http://schemas.microsoft.com/office/powerpoint/2010/main">
    <mc:Choice Requires="p14">
      <p:transition spd="slow" p14:dur="2000" advTm="60035"/>
    </mc:Choice>
    <mc:Fallback xmlns="">
      <p:transition spd="slow" advTm="60035"/>
    </mc:Fallback>
  </mc:AlternateContent>
  <p:extLst>
    <p:ext uri="{E180D4A7-C9FB-4DFB-919C-405C955672EB}">
      <p14:showEvtLst xmlns:p14="http://schemas.microsoft.com/office/powerpoint/2010/main">
        <p14:playEvt time="19" objId="2"/>
        <p14:stopEvt time="58909"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solidFill>
                  <a:srgbClr val="C00000"/>
                </a:solidFill>
              </a:rPr>
              <a:t>Deep Learning Iris Architecture</a:t>
            </a:r>
          </a:p>
        </p:txBody>
      </p:sp>
      <p:sp>
        <p:nvSpPr>
          <p:cNvPr id="12" name="AutoShape 29"/>
          <p:cNvSpPr>
            <a:spLocks noChangeAspect="1" noChangeArrowheads="1" noTextEdit="1"/>
          </p:cNvSpPr>
          <p:nvPr/>
        </p:nvSpPr>
        <p:spPr bwMode="auto">
          <a:xfrm>
            <a:off x="936921" y="1262081"/>
            <a:ext cx="7444132" cy="47853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latin typeface="Book Antiqua" panose="02040602050305030304" pitchFamily="18" charset="0"/>
            </a:endParaRPr>
          </a:p>
        </p:txBody>
      </p:sp>
      <p:sp>
        <p:nvSpPr>
          <p:cNvPr id="3" name="Slayt Numarası Yer Tutucusu 3">
            <a:extLst>
              <a:ext uri="{FF2B5EF4-FFF2-40B4-BE49-F238E27FC236}">
                <a16:creationId xmlns:a16="http://schemas.microsoft.com/office/drawing/2014/main" id="{7C196DCE-D1A4-4066-9BDE-C7949F9351CA}"/>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7</a:t>
            </a:fld>
            <a:r>
              <a:rPr lang="en-US" dirty="0"/>
              <a:t>/18</a:t>
            </a:r>
          </a:p>
        </p:txBody>
      </p:sp>
      <p:sp>
        <p:nvSpPr>
          <p:cNvPr id="5" name="Content Placeholder 2">
            <a:extLst>
              <a:ext uri="{FF2B5EF4-FFF2-40B4-BE49-F238E27FC236}">
                <a16:creationId xmlns:a16="http://schemas.microsoft.com/office/drawing/2014/main" id="{147F9378-9E53-961D-37AD-394B4251FA59}"/>
              </a:ext>
            </a:extLst>
          </p:cNvPr>
          <p:cNvSpPr txBox="1">
            <a:spLocks/>
          </p:cNvSpPr>
          <p:nvPr/>
        </p:nvSpPr>
        <p:spPr bwMode="auto">
          <a:xfrm>
            <a:off x="332771" y="3325091"/>
            <a:ext cx="8201629" cy="3151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0012" tIns="50800" rIns="100012" bIns="50800" numCol="1" anchor="t" anchorCtr="0" compatLnSpc="1">
            <a:prstTxWarp prst="textNoShape">
              <a:avLst/>
            </a:prstTxWarp>
          </a:bodyPr>
          <a:lstStyle>
            <a:lvl1pPr marL="292100" indent="-292100" algn="l" defTabSz="1073150" rtl="0" eaLnBrk="0" fontAlgn="base" hangingPunct="0">
              <a:spcBef>
                <a:spcPct val="0"/>
              </a:spcBef>
              <a:spcAft>
                <a:spcPct val="15000"/>
              </a:spcAft>
              <a:buClr>
                <a:schemeClr val="accent1"/>
              </a:buClr>
              <a:buChar char="•"/>
              <a:defRPr sz="2800">
                <a:solidFill>
                  <a:schemeClr val="tx1"/>
                </a:solidFill>
                <a:latin typeface="Book Antiqua" pitchFamily="18" charset="0"/>
                <a:ea typeface="+mn-ea"/>
                <a:cs typeface="+mn-cs"/>
              </a:defRPr>
            </a:lvl1pPr>
            <a:lvl2pPr marL="757238" indent="-274638" algn="l" defTabSz="1073150" rtl="0" eaLnBrk="0" fontAlgn="base" hangingPunct="0">
              <a:spcBef>
                <a:spcPct val="0"/>
              </a:spcBef>
              <a:spcAft>
                <a:spcPct val="15000"/>
              </a:spcAft>
              <a:buClr>
                <a:schemeClr val="accent1"/>
              </a:buClr>
              <a:buChar char="–"/>
              <a:defRPr sz="2400">
                <a:solidFill>
                  <a:schemeClr val="tx1"/>
                </a:solidFill>
                <a:latin typeface="Book Antiqua" pitchFamily="18" charset="0"/>
              </a:defRPr>
            </a:lvl2pPr>
            <a:lvl3pPr marL="1241425" indent="-293688" algn="l" defTabSz="1073150" rtl="0" eaLnBrk="0" fontAlgn="base" hangingPunct="0">
              <a:spcBef>
                <a:spcPct val="0"/>
              </a:spcBef>
              <a:spcAft>
                <a:spcPct val="15000"/>
              </a:spcAft>
              <a:buClr>
                <a:schemeClr val="accent1"/>
              </a:buClr>
              <a:buChar char="–"/>
              <a:defRPr sz="2000">
                <a:solidFill>
                  <a:schemeClr val="tx1"/>
                </a:solidFill>
                <a:latin typeface="Book Antiqua" pitchFamily="18" charset="0"/>
              </a:defRPr>
            </a:lvl3pPr>
            <a:lvl4pPr marL="1709738" indent="-277813" algn="l" defTabSz="1073150" rtl="0" eaLnBrk="0" fontAlgn="base" hangingPunct="0">
              <a:spcBef>
                <a:spcPct val="0"/>
              </a:spcBef>
              <a:spcAft>
                <a:spcPct val="15000"/>
              </a:spcAft>
              <a:buClr>
                <a:schemeClr val="accent1"/>
              </a:buClr>
              <a:buChar char="–"/>
              <a:defRPr>
                <a:solidFill>
                  <a:schemeClr val="tx1"/>
                </a:solidFill>
                <a:latin typeface="Book Antiqua" pitchFamily="18" charset="0"/>
              </a:defRPr>
            </a:lvl4pPr>
            <a:lvl5pPr marL="2192338" indent="-292100" algn="l" defTabSz="1073150" rtl="0" eaLnBrk="0" fontAlgn="base" hangingPunct="0">
              <a:spcBef>
                <a:spcPct val="0"/>
              </a:spcBef>
              <a:spcAft>
                <a:spcPct val="15000"/>
              </a:spcAft>
              <a:buClr>
                <a:schemeClr val="accent1"/>
              </a:buClr>
              <a:buChar char="–"/>
              <a:defRPr sz="1600">
                <a:solidFill>
                  <a:schemeClr val="tx1"/>
                </a:solidFill>
                <a:latin typeface="Book Antiqua" pitchFamily="18" charset="0"/>
              </a:defRPr>
            </a:lvl5pPr>
            <a:lvl6pPr marL="2649538" indent="-292100" algn="l" defTabSz="1073150" rtl="0" fontAlgn="base">
              <a:spcBef>
                <a:spcPct val="0"/>
              </a:spcBef>
              <a:spcAft>
                <a:spcPct val="15000"/>
              </a:spcAft>
              <a:buClr>
                <a:schemeClr val="accent1"/>
              </a:buClr>
              <a:buChar char="–"/>
              <a:defRPr sz="1600">
                <a:solidFill>
                  <a:schemeClr val="tx1"/>
                </a:solidFill>
                <a:latin typeface="+mn-lt"/>
              </a:defRPr>
            </a:lvl6pPr>
            <a:lvl7pPr marL="3106738" indent="-292100" algn="l" defTabSz="1073150" rtl="0" fontAlgn="base">
              <a:spcBef>
                <a:spcPct val="0"/>
              </a:spcBef>
              <a:spcAft>
                <a:spcPct val="15000"/>
              </a:spcAft>
              <a:buClr>
                <a:schemeClr val="accent1"/>
              </a:buClr>
              <a:buChar char="–"/>
              <a:defRPr sz="1600">
                <a:solidFill>
                  <a:schemeClr val="tx1"/>
                </a:solidFill>
                <a:latin typeface="+mn-lt"/>
              </a:defRPr>
            </a:lvl7pPr>
            <a:lvl8pPr marL="3563938" indent="-292100" algn="l" defTabSz="1073150" rtl="0" fontAlgn="base">
              <a:spcBef>
                <a:spcPct val="0"/>
              </a:spcBef>
              <a:spcAft>
                <a:spcPct val="15000"/>
              </a:spcAft>
              <a:buClr>
                <a:schemeClr val="accent1"/>
              </a:buClr>
              <a:buChar char="–"/>
              <a:defRPr sz="1600">
                <a:solidFill>
                  <a:schemeClr val="tx1"/>
                </a:solidFill>
                <a:latin typeface="+mn-lt"/>
              </a:defRPr>
            </a:lvl8pPr>
            <a:lvl9pPr marL="4021138" indent="-292100" algn="l" defTabSz="1073150" rtl="0" fontAlgn="base">
              <a:spcBef>
                <a:spcPct val="0"/>
              </a:spcBef>
              <a:spcAft>
                <a:spcPct val="15000"/>
              </a:spcAft>
              <a:buClr>
                <a:schemeClr val="accent1"/>
              </a:buClr>
              <a:buChar char="–"/>
              <a:defRPr sz="1600">
                <a:solidFill>
                  <a:schemeClr val="tx1"/>
                </a:solidFill>
                <a:latin typeface="+mn-lt"/>
              </a:defRPr>
            </a:lvl9pPr>
          </a:lstStyle>
          <a:p>
            <a:r>
              <a:rPr lang="en-US" sz="2400" kern="0" dirty="0"/>
              <a:t>Previous research showed that the CNN ResNet50 was an excellent choice for out-of-box subject classification.</a:t>
            </a:r>
          </a:p>
          <a:p>
            <a:r>
              <a:rPr lang="en-US" sz="2400" kern="0" dirty="0"/>
              <a:t>Transfer learning utilized by replacing the final layer to predict 101 classes instead of 1000 and then retraining the model.</a:t>
            </a:r>
          </a:p>
        </p:txBody>
      </p:sp>
      <p:pic>
        <p:nvPicPr>
          <p:cNvPr id="9" name="Picture 8" descr="A diagram of a diagram&#10;&#10;Description automatically generated">
            <a:extLst>
              <a:ext uri="{FF2B5EF4-FFF2-40B4-BE49-F238E27FC236}">
                <a16:creationId xmlns:a16="http://schemas.microsoft.com/office/drawing/2014/main" id="{005DD385-7DFF-6BDE-1C9A-4780A15B5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31" y="762000"/>
            <a:ext cx="8703912" cy="2466108"/>
          </a:xfrm>
          <a:prstGeom prst="rect">
            <a:avLst/>
          </a:prstGeom>
        </p:spPr>
      </p:pic>
    </p:spTree>
    <p:extLst>
      <p:ext uri="{BB962C8B-B14F-4D97-AF65-F5344CB8AC3E}">
        <p14:creationId xmlns:p14="http://schemas.microsoft.com/office/powerpoint/2010/main" val="4088096402"/>
      </p:ext>
    </p:extLst>
  </p:cSld>
  <p:clrMapOvr>
    <a:masterClrMapping/>
  </p:clrMapOvr>
  <mc:AlternateContent xmlns:mc="http://schemas.openxmlformats.org/markup-compatibility/2006" xmlns:p14="http://schemas.microsoft.com/office/powerpoint/2010/main">
    <mc:Choice Requires="p14">
      <p:transition spd="slow" p14:dur="2000" advTm="55878"/>
    </mc:Choice>
    <mc:Fallback xmlns="">
      <p:transition spd="slow" advTm="55878"/>
    </mc:Fallback>
  </mc:AlternateContent>
  <p:extLst>
    <p:ext uri="{E180D4A7-C9FB-4DFB-919C-405C955672EB}">
      <p14:showEvtLst xmlns:p14="http://schemas.microsoft.com/office/powerpoint/2010/main">
        <p14:playEvt time="35" objId="3"/>
        <p14:stopEvt time="54850" objId="3"/>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en-US" dirty="0"/>
              <a:t>Original Dataset</a:t>
            </a:r>
          </a:p>
        </p:txBody>
      </p:sp>
      <p:sp>
        <p:nvSpPr>
          <p:cNvPr id="4" name="AutoShape 4"/>
          <p:cNvSpPr>
            <a:spLocks noChangeAspect="1" noChangeArrowheads="1"/>
          </p:cNvSpPr>
          <p:nvPr/>
        </p:nvSpPr>
        <p:spPr bwMode="auto">
          <a:xfrm>
            <a:off x="0" y="457200"/>
            <a:ext cx="6172200" cy="2720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36"/>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6" name="Picture 35">
            <a:extLst>
              <a:ext uri="{FF2B5EF4-FFF2-40B4-BE49-F238E27FC236}">
                <a16:creationId xmlns:a16="http://schemas.microsoft.com/office/drawing/2014/main" id="{1EA065C9-2C3D-4CCF-82FE-21488E850390}"/>
              </a:ext>
            </a:extLst>
          </p:cNvPr>
          <p:cNvPicPr>
            <a:picLocks noChangeAspect="1"/>
          </p:cNvPicPr>
          <p:nvPr/>
        </p:nvPicPr>
        <p:blipFill rotWithShape="1">
          <a:blip r:embed="rId3">
            <a:extLst>
              <a:ext uri="{28A0092B-C50C-407E-A947-70E740481C1C}">
                <a14:useLocalDpi xmlns:a14="http://schemas.microsoft.com/office/drawing/2010/main" val="0"/>
              </a:ext>
            </a:extLst>
          </a:blip>
          <a:srcRect t="6121" b="3832"/>
          <a:stretch/>
        </p:blipFill>
        <p:spPr bwMode="auto">
          <a:xfrm>
            <a:off x="1437852" y="820823"/>
            <a:ext cx="3965510" cy="2578583"/>
          </a:xfrm>
          <a:prstGeom prst="rect">
            <a:avLst/>
          </a:prstGeom>
          <a:noFill/>
          <a:ln>
            <a:noFill/>
          </a:ln>
          <a:extLst>
            <a:ext uri="{53640926-AAD7-44D8-BBD7-CCE9431645EC}">
              <a14:shadowObscured xmlns:a14="http://schemas.microsoft.com/office/drawing/2010/main"/>
            </a:ext>
          </a:extLst>
        </p:spPr>
      </p:pic>
      <p:pic>
        <p:nvPicPr>
          <p:cNvPr id="37" name="Picture 36">
            <a:extLst>
              <a:ext uri="{FF2B5EF4-FFF2-40B4-BE49-F238E27FC236}">
                <a16:creationId xmlns:a16="http://schemas.microsoft.com/office/drawing/2014/main" id="{9DAAC4DB-0FAB-4A2E-9A1A-1D066D5A4B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59606" y="777458"/>
            <a:ext cx="2226843" cy="2591099"/>
          </a:xfrm>
          <a:prstGeom prst="rect">
            <a:avLst/>
          </a:prstGeom>
          <a:noFill/>
          <a:ln>
            <a:noFill/>
          </a:ln>
        </p:spPr>
      </p:pic>
      <p:pic>
        <p:nvPicPr>
          <p:cNvPr id="39" name="Resim 382" descr="s019_L_OffAngle_Oc_P50_002">
            <a:extLst>
              <a:ext uri="{FF2B5EF4-FFF2-40B4-BE49-F238E27FC236}">
                <a16:creationId xmlns:a16="http://schemas.microsoft.com/office/drawing/2014/main" id="{B222AB68-6A87-4022-BF6B-7DACCE233FA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6686" t="24840" r="6238" b="-79"/>
          <a:stretch>
            <a:fillRect/>
          </a:stretch>
        </p:blipFill>
        <p:spPr bwMode="auto">
          <a:xfrm>
            <a:off x="76200" y="820823"/>
            <a:ext cx="1239422" cy="88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Resim 383" descr="s019_L_OffAngle_Oc_P40_002">
            <a:extLst>
              <a:ext uri="{FF2B5EF4-FFF2-40B4-BE49-F238E27FC236}">
                <a16:creationId xmlns:a16="http://schemas.microsoft.com/office/drawing/2014/main" id="{FECB423A-BB5A-41AA-9B9B-3EE1AC3EAA64}"/>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1778" t="13881" r="9549" b="10880"/>
          <a:stretch>
            <a:fillRect/>
          </a:stretch>
        </p:blipFill>
        <p:spPr bwMode="auto">
          <a:xfrm>
            <a:off x="64292" y="1757603"/>
            <a:ext cx="1251330" cy="89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Resim 384" descr="s019_L_OffAngle_Oc_P30_002">
            <a:extLst>
              <a:ext uri="{FF2B5EF4-FFF2-40B4-BE49-F238E27FC236}">
                <a16:creationId xmlns:a16="http://schemas.microsoft.com/office/drawing/2014/main" id="{6C78EBF4-05D6-4FC7-81E3-138CFD5D30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9229" t="17798" r="1219" b="6961"/>
          <a:stretch>
            <a:fillRect/>
          </a:stretch>
        </p:blipFill>
        <p:spPr bwMode="auto">
          <a:xfrm>
            <a:off x="64292" y="2711819"/>
            <a:ext cx="1251330" cy="84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Resim 385" descr="s019_L_OffAngle_Oc_P20_001">
            <a:extLst>
              <a:ext uri="{FF2B5EF4-FFF2-40B4-BE49-F238E27FC236}">
                <a16:creationId xmlns:a16="http://schemas.microsoft.com/office/drawing/2014/main" id="{94F92C52-3056-45B2-B0CF-FFB3099ADE2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l="9709" t="18156" r="-197" b="4265"/>
          <a:stretch>
            <a:fillRect/>
          </a:stretch>
        </p:blipFill>
        <p:spPr bwMode="auto">
          <a:xfrm>
            <a:off x="64292" y="3632212"/>
            <a:ext cx="1245702" cy="8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Resim 386" descr="s019_L_OffAngle_Oc_P10_002">
            <a:extLst>
              <a:ext uri="{FF2B5EF4-FFF2-40B4-BE49-F238E27FC236}">
                <a16:creationId xmlns:a16="http://schemas.microsoft.com/office/drawing/2014/main" id="{83B506F3-56F5-485F-87E3-84448F546D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8878" t="18279" r="2856" b="4955"/>
          <a:stretch>
            <a:fillRect/>
          </a:stretch>
        </p:blipFill>
        <p:spPr bwMode="auto">
          <a:xfrm>
            <a:off x="59323" y="4572000"/>
            <a:ext cx="1245504" cy="8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Resim 387" descr="s019_L_OffAngle_Oc_P00_002">
            <a:extLst>
              <a:ext uri="{FF2B5EF4-FFF2-40B4-BE49-F238E27FC236}">
                <a16:creationId xmlns:a16="http://schemas.microsoft.com/office/drawing/2014/main" id="{51E9C81E-6B63-4300-B163-847D9DE5D5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l="11664" t="21365" r="-96" b="1868"/>
          <a:stretch>
            <a:fillRect/>
          </a:stretch>
        </p:blipFill>
        <p:spPr bwMode="auto">
          <a:xfrm>
            <a:off x="59323" y="5486953"/>
            <a:ext cx="1245504" cy="86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Resim 388" descr="s019_L_OffAngle_Oc_N10_002">
            <a:extLst>
              <a:ext uri="{FF2B5EF4-FFF2-40B4-BE49-F238E27FC236}">
                <a16:creationId xmlns:a16="http://schemas.microsoft.com/office/drawing/2014/main" id="{D7B4ABA4-EA09-4B52-8651-3D6816D8098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l="17317" t="22072" r="180" b="6606"/>
          <a:stretch>
            <a:fillRect/>
          </a:stretch>
        </p:blipFill>
        <p:spPr bwMode="auto">
          <a:xfrm>
            <a:off x="7808679" y="820823"/>
            <a:ext cx="1239152" cy="84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Resim 389" descr="s019_L_OffAngle_Oc_N20_002">
            <a:extLst>
              <a:ext uri="{FF2B5EF4-FFF2-40B4-BE49-F238E27FC236}">
                <a16:creationId xmlns:a16="http://schemas.microsoft.com/office/drawing/2014/main" id="{11042CB6-677A-4AFF-94C5-9974FF78A19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14073" t="24774" b="3903"/>
          <a:stretch>
            <a:fillRect/>
          </a:stretch>
        </p:blipFill>
        <p:spPr bwMode="auto">
          <a:xfrm>
            <a:off x="7808679" y="1715422"/>
            <a:ext cx="1239152" cy="836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Resim 390" descr="s019_L_OffAngle_Oc_N30_002">
            <a:extLst>
              <a:ext uri="{FF2B5EF4-FFF2-40B4-BE49-F238E27FC236}">
                <a16:creationId xmlns:a16="http://schemas.microsoft.com/office/drawing/2014/main" id="{9D1D331B-F38B-44FE-A614-82716C5ED1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22183" t="21021" b="7657"/>
          <a:stretch>
            <a:fillRect/>
          </a:stretch>
        </p:blipFill>
        <p:spPr bwMode="auto">
          <a:xfrm>
            <a:off x="7808679" y="2632470"/>
            <a:ext cx="1239152" cy="8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Resim 423" descr="s019_L_OffAngle_Oc_N40_002">
            <a:extLst>
              <a:ext uri="{FF2B5EF4-FFF2-40B4-BE49-F238E27FC236}">
                <a16:creationId xmlns:a16="http://schemas.microsoft.com/office/drawing/2014/main" id="{DEA5B4CE-076D-41E0-877B-926FD73EBAB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l="19551" t="22171" b="3554"/>
          <a:stretch>
            <a:fillRect/>
          </a:stretch>
        </p:blipFill>
        <p:spPr bwMode="auto">
          <a:xfrm>
            <a:off x="7817935" y="3537622"/>
            <a:ext cx="1229896" cy="86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Resim 424" descr="s019_L_OffAngle_Oc_N50_002">
            <a:extLst>
              <a:ext uri="{FF2B5EF4-FFF2-40B4-BE49-F238E27FC236}">
                <a16:creationId xmlns:a16="http://schemas.microsoft.com/office/drawing/2014/main" id="{08AD19E7-4BA2-41FE-AE93-280CE2906CE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20555" t="19704" b="5919"/>
          <a:stretch>
            <a:fillRect/>
          </a:stretch>
        </p:blipFill>
        <p:spPr bwMode="auto">
          <a:xfrm>
            <a:off x="7816565" y="4433301"/>
            <a:ext cx="1231266" cy="87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Content Placeholder 4">
            <a:extLst>
              <a:ext uri="{FF2B5EF4-FFF2-40B4-BE49-F238E27FC236}">
                <a16:creationId xmlns:a16="http://schemas.microsoft.com/office/drawing/2014/main" id="{80B6E734-526C-4A48-83A8-8DC69E44CD2A}"/>
              </a:ext>
            </a:extLst>
          </p:cNvPr>
          <p:cNvSpPr txBox="1">
            <a:spLocks/>
          </p:cNvSpPr>
          <p:nvPr/>
        </p:nvSpPr>
        <p:spPr>
          <a:xfrm>
            <a:off x="1363369" y="3442778"/>
            <a:ext cx="7391400" cy="2932371"/>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tr-TR" sz="1600" b="1" u="sng" dirty="0">
                <a:latin typeface="Book Antiqua" panose="02040602050305030304" pitchFamily="18" charset="0"/>
              </a:rPr>
              <a:t>Iris </a:t>
            </a:r>
            <a:r>
              <a:rPr lang="en-US" sz="1600" b="1" u="sng" dirty="0">
                <a:latin typeface="Book Antiqua" panose="02040602050305030304" pitchFamily="18" charset="0"/>
              </a:rPr>
              <a:t>Dataset</a:t>
            </a:r>
            <a:r>
              <a:rPr lang="en-US" sz="1600" dirty="0">
                <a:latin typeface="Book Antiqua" panose="02040602050305030304" pitchFamily="18" charset="0"/>
              </a:rPr>
              <a:t>:</a:t>
            </a:r>
          </a:p>
          <a:p>
            <a:r>
              <a:rPr lang="en-US" sz="1600" dirty="0">
                <a:latin typeface="Book Antiqua" panose="02040602050305030304" pitchFamily="18" charset="0"/>
              </a:rPr>
              <a:t>6500</a:t>
            </a:r>
            <a:r>
              <a:rPr lang="tr-TR" sz="1600" dirty="0">
                <a:latin typeface="Book Antiqua" panose="02040602050305030304" pitchFamily="18" charset="0"/>
              </a:rPr>
              <a:t> iris images from </a:t>
            </a:r>
            <a:r>
              <a:rPr lang="en-US" sz="1600" dirty="0">
                <a:latin typeface="Book Antiqua" panose="02040602050305030304" pitchFamily="18" charset="0"/>
              </a:rPr>
              <a:t>113</a:t>
            </a:r>
            <a:r>
              <a:rPr lang="tr-TR" sz="1600" dirty="0">
                <a:latin typeface="Book Antiqua" panose="02040602050305030304" pitchFamily="18" charset="0"/>
              </a:rPr>
              <a:t> </a:t>
            </a:r>
            <a:r>
              <a:rPr lang="en-US" sz="1600" b="0" dirty="0">
                <a:latin typeface="Book Antiqua" panose="02040602050305030304" pitchFamily="18" charset="0"/>
              </a:rPr>
              <a:t>different subjects,</a:t>
            </a:r>
          </a:p>
          <a:p>
            <a:pPr marL="0" indent="0">
              <a:buNone/>
            </a:pPr>
            <a:r>
              <a:rPr lang="en-US" sz="1600" b="1" dirty="0">
                <a:latin typeface="Book Antiqua" panose="02040602050305030304" pitchFamily="18" charset="0"/>
              </a:rPr>
              <a:t>Camera: </a:t>
            </a:r>
          </a:p>
          <a:p>
            <a:r>
              <a:rPr lang="en-US" sz="1600" dirty="0">
                <a:latin typeface="Book Antiqua" panose="02040602050305030304" pitchFamily="18" charset="0"/>
              </a:rPr>
              <a:t>60 images per second </a:t>
            </a:r>
            <a:r>
              <a:rPr lang="tr-TR" sz="1600" dirty="0">
                <a:latin typeface="Book Antiqua" panose="02040602050305030304" pitchFamily="18" charset="0"/>
              </a:rPr>
              <a:t>(</a:t>
            </a:r>
            <a:r>
              <a:rPr lang="en-US" sz="1600" dirty="0">
                <a:latin typeface="Book Antiqua" panose="02040602050305030304" pitchFamily="18" charset="0"/>
              </a:rPr>
              <a:t>1280x1024</a:t>
            </a:r>
            <a:r>
              <a:rPr lang="tr-TR" sz="1600" dirty="0">
                <a:latin typeface="Book Antiqua" panose="02040602050305030304" pitchFamily="18" charset="0"/>
              </a:rPr>
              <a:t>)</a:t>
            </a:r>
            <a:r>
              <a:rPr lang="en-US" sz="1600" b="0" dirty="0">
                <a:latin typeface="Book Antiqua" panose="02040602050305030304" pitchFamily="18" charset="0"/>
              </a:rPr>
              <a:t> with NIR sensitivity</a:t>
            </a:r>
            <a:r>
              <a:rPr lang="tr-TR" sz="1600" b="0" dirty="0">
                <a:latin typeface="Book Antiqua" panose="02040602050305030304" pitchFamily="18" charset="0"/>
              </a:rPr>
              <a:t>,</a:t>
            </a:r>
            <a:endParaRPr lang="en-US" sz="1600" b="0" dirty="0">
              <a:latin typeface="Book Antiqua" panose="02040602050305030304" pitchFamily="18" charset="0"/>
            </a:endParaRPr>
          </a:p>
          <a:p>
            <a:r>
              <a:rPr lang="en-US" sz="1600" dirty="0">
                <a:latin typeface="Book Antiqua" panose="02040602050305030304" pitchFamily="18" charset="0"/>
              </a:rPr>
              <a:t>Fontal and </a:t>
            </a:r>
            <a:r>
              <a:rPr lang="tr-TR" sz="1600" dirty="0">
                <a:latin typeface="Book Antiqua" panose="02040602050305030304" pitchFamily="18" charset="0"/>
              </a:rPr>
              <a:t>O</a:t>
            </a:r>
            <a:r>
              <a:rPr lang="en-US" sz="1600" dirty="0">
                <a:latin typeface="Book Antiqua" panose="02040602050305030304" pitchFamily="18" charset="0"/>
              </a:rPr>
              <a:t>ff-angle camera at 108 mm and 40mm focal length</a:t>
            </a:r>
            <a:r>
              <a:rPr lang="tr-TR" sz="1600" dirty="0">
                <a:latin typeface="Book Antiqua" panose="02040602050305030304" pitchFamily="18" charset="0"/>
              </a:rPr>
              <a:t>.</a:t>
            </a:r>
          </a:p>
          <a:p>
            <a:pPr marL="0" indent="0">
              <a:buNone/>
            </a:pPr>
            <a:r>
              <a:rPr lang="en-US" sz="1600" b="1" dirty="0">
                <a:latin typeface="Book Antiqua" panose="02040602050305030304" pitchFamily="18" charset="0"/>
              </a:rPr>
              <a:t>Setup: </a:t>
            </a:r>
          </a:p>
          <a:p>
            <a:r>
              <a:rPr lang="en-US" sz="1600" b="0" dirty="0">
                <a:latin typeface="Book Antiqua" panose="02040602050305030304" pitchFamily="18" charset="0"/>
              </a:rPr>
              <a:t>Each subject placing their chin into a chin rest with a forehead support</a:t>
            </a:r>
            <a:r>
              <a:rPr lang="tr-TR" sz="1600" b="0" dirty="0">
                <a:latin typeface="Book Antiqua" panose="02040602050305030304" pitchFamily="18" charset="0"/>
              </a:rPr>
              <a:t>,</a:t>
            </a:r>
            <a:endParaRPr lang="en-US" sz="1600" b="0" dirty="0">
              <a:latin typeface="Book Antiqua" panose="02040602050305030304" pitchFamily="18" charset="0"/>
            </a:endParaRPr>
          </a:p>
          <a:p>
            <a:r>
              <a:rPr lang="tr-TR" sz="1600" dirty="0">
                <a:latin typeface="Book Antiqua" panose="02040602050305030304" pitchFamily="18" charset="0"/>
              </a:rPr>
              <a:t>Frontal</a:t>
            </a:r>
            <a:r>
              <a:rPr lang="en-US" sz="1600" dirty="0">
                <a:latin typeface="Book Antiqua" panose="02040602050305030304" pitchFamily="18" charset="0"/>
              </a:rPr>
              <a:t> camera captures</a:t>
            </a:r>
            <a:r>
              <a:rPr lang="tr-TR" sz="1600" dirty="0">
                <a:latin typeface="Book Antiqua" panose="02040602050305030304" pitchFamily="18" charset="0"/>
              </a:rPr>
              <a:t> </a:t>
            </a:r>
            <a:r>
              <a:rPr lang="en-US" sz="1600" dirty="0">
                <a:latin typeface="Book Antiqua" panose="02040602050305030304" pitchFamily="18" charset="0"/>
              </a:rPr>
              <a:t>frontal</a:t>
            </a:r>
            <a:r>
              <a:rPr lang="tr-TR" sz="1600" dirty="0">
                <a:latin typeface="Book Antiqua" panose="02040602050305030304" pitchFamily="18" charset="0"/>
              </a:rPr>
              <a:t> iris </a:t>
            </a:r>
            <a:r>
              <a:rPr lang="en-US" sz="1600" dirty="0">
                <a:latin typeface="Book Antiqua" panose="02040602050305030304" pitchFamily="18" charset="0"/>
              </a:rPr>
              <a:t>images</a:t>
            </a:r>
            <a:endParaRPr lang="tr-TR" sz="1600" dirty="0">
              <a:latin typeface="Book Antiqua" panose="02040602050305030304" pitchFamily="18" charset="0"/>
            </a:endParaRPr>
          </a:p>
          <a:p>
            <a:r>
              <a:rPr lang="tr-TR" sz="1600" dirty="0">
                <a:latin typeface="Book Antiqua" panose="02040602050305030304" pitchFamily="18" charset="0"/>
              </a:rPr>
              <a:t>O</a:t>
            </a:r>
            <a:r>
              <a:rPr lang="en-US" sz="1600" dirty="0">
                <a:latin typeface="Book Antiqua" panose="02040602050305030304" pitchFamily="18" charset="0"/>
              </a:rPr>
              <a:t>ff-angle </a:t>
            </a:r>
            <a:r>
              <a:rPr lang="tr-TR" sz="1600" dirty="0">
                <a:latin typeface="Book Antiqua" panose="02040602050305030304" pitchFamily="18" charset="0"/>
              </a:rPr>
              <a:t>camera </a:t>
            </a:r>
            <a:r>
              <a:rPr lang="en-US" sz="1600" dirty="0">
                <a:latin typeface="Book Antiqua" panose="02040602050305030304" pitchFamily="18" charset="0"/>
              </a:rPr>
              <a:t>captures off-angle iris images</a:t>
            </a:r>
            <a:r>
              <a:rPr lang="tr-TR" sz="1600" dirty="0">
                <a:latin typeface="Book Antiqua" panose="02040602050305030304" pitchFamily="18" charset="0"/>
              </a:rPr>
              <a:t>.</a:t>
            </a:r>
          </a:p>
          <a:p>
            <a:r>
              <a:rPr lang="tr-TR" sz="1600" dirty="0">
                <a:latin typeface="Book Antiqua" panose="02040602050305030304" pitchFamily="18" charset="0"/>
              </a:rPr>
              <a:t>Off-angle </a:t>
            </a:r>
            <a:r>
              <a:rPr lang="en-US" sz="1600" dirty="0">
                <a:latin typeface="Book Antiqua" panose="02040602050305030304" pitchFamily="18" charset="0"/>
              </a:rPr>
              <a:t>camera rotate</a:t>
            </a:r>
            <a:r>
              <a:rPr lang="tr-TR" sz="1600" dirty="0">
                <a:latin typeface="Book Antiqua" panose="02040602050305030304" pitchFamily="18" charset="0"/>
              </a:rPr>
              <a:t>s</a:t>
            </a:r>
            <a:r>
              <a:rPr lang="en-US" sz="1600" dirty="0">
                <a:latin typeface="Book Antiqua" panose="02040602050305030304" pitchFamily="18" charset="0"/>
              </a:rPr>
              <a:t> from -50</a:t>
            </a:r>
            <a:r>
              <a:rPr lang="en-US" sz="1600" baseline="30000" dirty="0">
                <a:latin typeface="Book Antiqua" panose="02040602050305030304" pitchFamily="18" charset="0"/>
              </a:rPr>
              <a:t>o</a:t>
            </a:r>
            <a:r>
              <a:rPr lang="en-US" sz="1600" dirty="0">
                <a:latin typeface="Book Antiqua" panose="02040602050305030304" pitchFamily="18" charset="0"/>
              </a:rPr>
              <a:t> </a:t>
            </a:r>
            <a:r>
              <a:rPr lang="en-US" sz="1600" b="0" dirty="0">
                <a:latin typeface="Book Antiqua" panose="02040602050305030304" pitchFamily="18" charset="0"/>
              </a:rPr>
              <a:t>to </a:t>
            </a:r>
            <a:r>
              <a:rPr lang="tr-TR" sz="1600" dirty="0">
                <a:latin typeface="Book Antiqua" panose="02040602050305030304" pitchFamily="18" charset="0"/>
              </a:rPr>
              <a:t>5</a:t>
            </a:r>
            <a:r>
              <a:rPr lang="en-US" sz="1600" dirty="0">
                <a:latin typeface="Book Antiqua" panose="02040602050305030304" pitchFamily="18" charset="0"/>
              </a:rPr>
              <a:t>0</a:t>
            </a:r>
            <a:r>
              <a:rPr lang="en-US" sz="1600" baseline="30000" dirty="0">
                <a:latin typeface="Book Antiqua" panose="02040602050305030304" pitchFamily="18" charset="0"/>
              </a:rPr>
              <a:t>o</a:t>
            </a:r>
            <a:r>
              <a:rPr lang="tr-TR" sz="1600" baseline="30000" dirty="0">
                <a:latin typeface="Book Antiqua" panose="02040602050305030304" pitchFamily="18" charset="0"/>
              </a:rPr>
              <a:t> </a:t>
            </a:r>
            <a:r>
              <a:rPr lang="en-US" sz="1600" dirty="0">
                <a:latin typeface="Book Antiqua" panose="02040602050305030304" pitchFamily="18" charset="0"/>
              </a:rPr>
              <a:t>with the increment of 10</a:t>
            </a:r>
            <a:r>
              <a:rPr lang="en-US" sz="1600" baseline="30000" dirty="0">
                <a:latin typeface="Book Antiqua" panose="02040602050305030304" pitchFamily="18" charset="0"/>
              </a:rPr>
              <a:t>o</a:t>
            </a:r>
            <a:r>
              <a:rPr lang="tr-TR" sz="1600" dirty="0">
                <a:latin typeface="Book Antiqua" panose="02040602050305030304" pitchFamily="18" charset="0"/>
              </a:rPr>
              <a:t>.</a:t>
            </a:r>
            <a:endParaRPr lang="en-US" sz="16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8198186-1F9B-42F1-B6EE-8E536FB0DF10}"/>
                  </a:ext>
                </a:extLst>
              </p:cNvPr>
              <p:cNvSpPr txBox="1"/>
              <p:nvPr/>
            </p:nvSpPr>
            <p:spPr>
              <a:xfrm>
                <a:off x="904776" y="1477557"/>
                <a:ext cx="487046"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+50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3" name="TextBox 52">
                <a:extLst>
                  <a:ext uri="{FF2B5EF4-FFF2-40B4-BE49-F238E27FC236}">
                    <a16:creationId xmlns:a16="http://schemas.microsoft.com/office/drawing/2014/main" id="{08198186-1F9B-42F1-B6EE-8E536FB0DF10}"/>
                  </a:ext>
                </a:extLst>
              </p:cNvPr>
              <p:cNvSpPr txBox="1">
                <a:spLocks noRot="1" noChangeAspect="1" noMove="1" noResize="1" noEditPoints="1" noAdjustHandles="1" noChangeArrowheads="1" noChangeShapeType="1" noTextEdit="1"/>
              </p:cNvSpPr>
              <p:nvPr/>
            </p:nvSpPr>
            <p:spPr>
              <a:xfrm>
                <a:off x="904776" y="1477557"/>
                <a:ext cx="487046" cy="276999"/>
              </a:xfrm>
              <a:prstGeom prst="rect">
                <a:avLst/>
              </a:prstGeom>
              <a:blipFill>
                <a:blip r:embed="rId20"/>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15C7682-7AE2-44E5-A996-CA81560C9872}"/>
                  </a:ext>
                </a:extLst>
              </p:cNvPr>
              <p:cNvSpPr txBox="1"/>
              <p:nvPr/>
            </p:nvSpPr>
            <p:spPr>
              <a:xfrm>
                <a:off x="882073" y="2412743"/>
                <a:ext cx="487046"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+40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4" name="TextBox 53">
                <a:extLst>
                  <a:ext uri="{FF2B5EF4-FFF2-40B4-BE49-F238E27FC236}">
                    <a16:creationId xmlns:a16="http://schemas.microsoft.com/office/drawing/2014/main" id="{A15C7682-7AE2-44E5-A996-CA81560C9872}"/>
                  </a:ext>
                </a:extLst>
              </p:cNvPr>
              <p:cNvSpPr txBox="1">
                <a:spLocks noRot="1" noChangeAspect="1" noMove="1" noResize="1" noEditPoints="1" noAdjustHandles="1" noChangeArrowheads="1" noChangeShapeType="1" noTextEdit="1"/>
              </p:cNvSpPr>
              <p:nvPr/>
            </p:nvSpPr>
            <p:spPr>
              <a:xfrm>
                <a:off x="882073" y="2412743"/>
                <a:ext cx="487046" cy="276999"/>
              </a:xfrm>
              <a:prstGeom prst="rect">
                <a:avLst/>
              </a:prstGeom>
              <a:blipFill>
                <a:blip r:embed="rId21"/>
                <a:stretch>
                  <a:fillRect l="-1250"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F53E612-8986-4CFF-AB61-BB7971FF1C1B}"/>
                  </a:ext>
                </a:extLst>
              </p:cNvPr>
              <p:cNvSpPr txBox="1"/>
              <p:nvPr/>
            </p:nvSpPr>
            <p:spPr>
              <a:xfrm>
                <a:off x="904776" y="3304279"/>
                <a:ext cx="487046"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+30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5" name="TextBox 54">
                <a:extLst>
                  <a:ext uri="{FF2B5EF4-FFF2-40B4-BE49-F238E27FC236}">
                    <a16:creationId xmlns:a16="http://schemas.microsoft.com/office/drawing/2014/main" id="{CF53E612-8986-4CFF-AB61-BB7971FF1C1B}"/>
                  </a:ext>
                </a:extLst>
              </p:cNvPr>
              <p:cNvSpPr txBox="1">
                <a:spLocks noRot="1" noChangeAspect="1" noMove="1" noResize="1" noEditPoints="1" noAdjustHandles="1" noChangeArrowheads="1" noChangeShapeType="1" noTextEdit="1"/>
              </p:cNvSpPr>
              <p:nvPr/>
            </p:nvSpPr>
            <p:spPr>
              <a:xfrm>
                <a:off x="904776" y="3304279"/>
                <a:ext cx="487046" cy="276999"/>
              </a:xfrm>
              <a:prstGeom prst="rect">
                <a:avLst/>
              </a:prstGeom>
              <a:blipFill>
                <a:blip r:embed="rId22"/>
                <a:stretch>
                  <a:fillRect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11776D3-D5E5-48D2-B6B3-AE9E41F69450}"/>
                  </a:ext>
                </a:extLst>
              </p:cNvPr>
              <p:cNvSpPr txBox="1"/>
              <p:nvPr/>
            </p:nvSpPr>
            <p:spPr>
              <a:xfrm>
                <a:off x="911861" y="4255700"/>
                <a:ext cx="487046"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+20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6" name="TextBox 55">
                <a:extLst>
                  <a:ext uri="{FF2B5EF4-FFF2-40B4-BE49-F238E27FC236}">
                    <a16:creationId xmlns:a16="http://schemas.microsoft.com/office/drawing/2014/main" id="{611776D3-D5E5-48D2-B6B3-AE9E41F69450}"/>
                  </a:ext>
                </a:extLst>
              </p:cNvPr>
              <p:cNvSpPr txBox="1">
                <a:spLocks noRot="1" noChangeAspect="1" noMove="1" noResize="1" noEditPoints="1" noAdjustHandles="1" noChangeArrowheads="1" noChangeShapeType="1" noTextEdit="1"/>
              </p:cNvSpPr>
              <p:nvPr/>
            </p:nvSpPr>
            <p:spPr>
              <a:xfrm>
                <a:off x="911861" y="4255700"/>
                <a:ext cx="487046" cy="276999"/>
              </a:xfrm>
              <a:prstGeom prst="rect">
                <a:avLst/>
              </a:prstGeom>
              <a:blipFill>
                <a:blip r:embed="rId23"/>
                <a:stretch>
                  <a:fillRect l="-126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92AA7D8-69DD-4B3D-A0ED-31A11772DE95}"/>
                  </a:ext>
                </a:extLst>
              </p:cNvPr>
              <p:cNvSpPr txBox="1"/>
              <p:nvPr/>
            </p:nvSpPr>
            <p:spPr>
              <a:xfrm>
                <a:off x="904776" y="5206761"/>
                <a:ext cx="487046"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+10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7" name="TextBox 56">
                <a:extLst>
                  <a:ext uri="{FF2B5EF4-FFF2-40B4-BE49-F238E27FC236}">
                    <a16:creationId xmlns:a16="http://schemas.microsoft.com/office/drawing/2014/main" id="{692AA7D8-69DD-4B3D-A0ED-31A11772DE95}"/>
                  </a:ext>
                </a:extLst>
              </p:cNvPr>
              <p:cNvSpPr txBox="1">
                <a:spLocks noRot="1" noChangeAspect="1" noMove="1" noResize="1" noEditPoints="1" noAdjustHandles="1" noChangeArrowheads="1" noChangeShapeType="1" noTextEdit="1"/>
              </p:cNvSpPr>
              <p:nvPr/>
            </p:nvSpPr>
            <p:spPr>
              <a:xfrm>
                <a:off x="904776" y="5206761"/>
                <a:ext cx="487046" cy="276999"/>
              </a:xfrm>
              <a:prstGeom prst="rect">
                <a:avLst/>
              </a:prstGeom>
              <a:blipFill>
                <a:blip r:embed="rId24"/>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E0CCB5B-0ABB-49B9-BBBD-60B924614B37}"/>
                  </a:ext>
                </a:extLst>
              </p:cNvPr>
              <p:cNvSpPr txBox="1"/>
              <p:nvPr/>
            </p:nvSpPr>
            <p:spPr>
              <a:xfrm>
                <a:off x="1000461" y="6134413"/>
                <a:ext cx="391774" cy="276999"/>
              </a:xfrm>
              <a:prstGeom prst="rect">
                <a:avLst/>
              </a:prstGeom>
              <a:noFill/>
            </p:spPr>
            <p:txBody>
              <a:bodyPr wrap="square" rtlCol="0">
                <a:spAutoFit/>
              </a:bodyPr>
              <a:lstStyle/>
              <a:p>
                <a:r>
                  <a:rPr lang="en-US" sz="1200" dirty="0">
                    <a:solidFill>
                      <a:schemeClr val="bg1">
                        <a:lumMod val="95000"/>
                      </a:schemeClr>
                    </a:solidFill>
                    <a:latin typeface="Book Antiqua" panose="02040602050305030304" pitchFamily="18" charset="0"/>
                  </a:rPr>
                  <a:t>0</a:t>
                </a:r>
                <a14:m>
                  <m:oMath xmlns:m="http://schemas.openxmlformats.org/officeDocument/2006/math">
                    <m:r>
                      <a:rPr lang="en-US" sz="1200" i="1" smtClean="0">
                        <a:solidFill>
                          <a:schemeClr val="bg1">
                            <a:lumMod val="95000"/>
                          </a:schemeClr>
                        </a:solidFill>
                        <a:latin typeface="Cambria Math" panose="02040503050406030204" pitchFamily="18" charset="0"/>
                        <a:ea typeface="Cambria Math" panose="02040503050406030204" pitchFamily="18" charset="0"/>
                      </a:rPr>
                      <m:t>°</m:t>
                    </m:r>
                  </m:oMath>
                </a14:m>
                <a:endParaRPr lang="en-US" sz="1200" dirty="0">
                  <a:solidFill>
                    <a:schemeClr val="bg1">
                      <a:lumMod val="95000"/>
                    </a:schemeClr>
                  </a:solidFill>
                  <a:latin typeface="Book Antiqua" panose="02040602050305030304" pitchFamily="18" charset="0"/>
                </a:endParaRPr>
              </a:p>
            </p:txBody>
          </p:sp>
        </mc:Choice>
        <mc:Fallback xmlns="">
          <p:sp>
            <p:nvSpPr>
              <p:cNvPr id="58" name="TextBox 57">
                <a:extLst>
                  <a:ext uri="{FF2B5EF4-FFF2-40B4-BE49-F238E27FC236}">
                    <a16:creationId xmlns:a16="http://schemas.microsoft.com/office/drawing/2014/main" id="{4E0CCB5B-0ABB-49B9-BBBD-60B924614B37}"/>
                  </a:ext>
                </a:extLst>
              </p:cNvPr>
              <p:cNvSpPr txBox="1">
                <a:spLocks noRot="1" noChangeAspect="1" noMove="1" noResize="1" noEditPoints="1" noAdjustHandles="1" noChangeArrowheads="1" noChangeShapeType="1" noTextEdit="1"/>
              </p:cNvSpPr>
              <p:nvPr/>
            </p:nvSpPr>
            <p:spPr>
              <a:xfrm>
                <a:off x="1000461" y="6134413"/>
                <a:ext cx="391774" cy="276999"/>
              </a:xfrm>
              <a:prstGeom prst="rect">
                <a:avLst/>
              </a:prstGeom>
              <a:blipFill>
                <a:blip r:embed="rId25"/>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E0B4B33-7F33-49BC-805A-86219C7B6581}"/>
                  </a:ext>
                </a:extLst>
              </p:cNvPr>
              <p:cNvSpPr txBox="1"/>
              <p:nvPr/>
            </p:nvSpPr>
            <p:spPr>
              <a:xfrm>
                <a:off x="7763190" y="5076446"/>
                <a:ext cx="487046" cy="276999"/>
              </a:xfrm>
              <a:prstGeom prst="rect">
                <a:avLst/>
              </a:prstGeom>
              <a:noFill/>
            </p:spPr>
            <p:txBody>
              <a:bodyPr wrap="square" rtlCol="0">
                <a:spAutoFit/>
              </a:bodyPr>
              <a:lstStyle/>
              <a:p>
                <a:r>
                  <a:rPr lang="en-US" sz="1200" b="1" dirty="0">
                    <a:solidFill>
                      <a:srgbClr val="FF0000"/>
                    </a:solidFill>
                    <a:latin typeface="Book Antiqua" panose="02040602050305030304" pitchFamily="18" charset="0"/>
                  </a:rPr>
                  <a:t>-50</a:t>
                </a:r>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m:t>
                    </m:r>
                  </m:oMath>
                </a14:m>
                <a:endParaRPr lang="en-US" sz="1200" b="1" dirty="0">
                  <a:solidFill>
                    <a:srgbClr val="FF0000"/>
                  </a:solidFill>
                  <a:latin typeface="Book Antiqua" panose="02040602050305030304" pitchFamily="18" charset="0"/>
                </a:endParaRPr>
              </a:p>
            </p:txBody>
          </p:sp>
        </mc:Choice>
        <mc:Fallback xmlns="">
          <p:sp>
            <p:nvSpPr>
              <p:cNvPr id="59" name="TextBox 58">
                <a:extLst>
                  <a:ext uri="{FF2B5EF4-FFF2-40B4-BE49-F238E27FC236}">
                    <a16:creationId xmlns:a16="http://schemas.microsoft.com/office/drawing/2014/main" id="{0E0B4B33-7F33-49BC-805A-86219C7B6581}"/>
                  </a:ext>
                </a:extLst>
              </p:cNvPr>
              <p:cNvSpPr txBox="1">
                <a:spLocks noRot="1" noChangeAspect="1" noMove="1" noResize="1" noEditPoints="1" noAdjustHandles="1" noChangeArrowheads="1" noChangeShapeType="1" noTextEdit="1"/>
              </p:cNvSpPr>
              <p:nvPr/>
            </p:nvSpPr>
            <p:spPr>
              <a:xfrm>
                <a:off x="7763190" y="5076446"/>
                <a:ext cx="487046" cy="276999"/>
              </a:xfrm>
              <a:prstGeom prst="rect">
                <a:avLst/>
              </a:prstGeom>
              <a:blipFill>
                <a:blip r:embed="rId26"/>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CF5B464-933D-40D6-9914-3733DB26EF61}"/>
                  </a:ext>
                </a:extLst>
              </p:cNvPr>
              <p:cNvSpPr txBox="1"/>
              <p:nvPr/>
            </p:nvSpPr>
            <p:spPr>
              <a:xfrm>
                <a:off x="7774881" y="4163568"/>
                <a:ext cx="487046" cy="276999"/>
              </a:xfrm>
              <a:prstGeom prst="rect">
                <a:avLst/>
              </a:prstGeom>
              <a:noFill/>
            </p:spPr>
            <p:txBody>
              <a:bodyPr wrap="square" rtlCol="0">
                <a:spAutoFit/>
              </a:bodyPr>
              <a:lstStyle/>
              <a:p>
                <a:r>
                  <a:rPr lang="en-US" sz="1200" b="1" dirty="0">
                    <a:solidFill>
                      <a:srgbClr val="FF0000"/>
                    </a:solidFill>
                    <a:latin typeface="Book Antiqua" panose="02040602050305030304" pitchFamily="18" charset="0"/>
                  </a:rPr>
                  <a:t>-40</a:t>
                </a:r>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m:t>
                    </m:r>
                  </m:oMath>
                </a14:m>
                <a:endParaRPr lang="en-US" sz="1200" b="1" dirty="0">
                  <a:solidFill>
                    <a:srgbClr val="FF0000"/>
                  </a:solidFill>
                  <a:latin typeface="Book Antiqua" panose="02040602050305030304" pitchFamily="18" charset="0"/>
                </a:endParaRPr>
              </a:p>
            </p:txBody>
          </p:sp>
        </mc:Choice>
        <mc:Fallback xmlns="">
          <p:sp>
            <p:nvSpPr>
              <p:cNvPr id="60" name="TextBox 59">
                <a:extLst>
                  <a:ext uri="{FF2B5EF4-FFF2-40B4-BE49-F238E27FC236}">
                    <a16:creationId xmlns:a16="http://schemas.microsoft.com/office/drawing/2014/main" id="{0CF5B464-933D-40D6-9914-3733DB26EF61}"/>
                  </a:ext>
                </a:extLst>
              </p:cNvPr>
              <p:cNvSpPr txBox="1">
                <a:spLocks noRot="1" noChangeAspect="1" noMove="1" noResize="1" noEditPoints="1" noAdjustHandles="1" noChangeArrowheads="1" noChangeShapeType="1" noTextEdit="1"/>
              </p:cNvSpPr>
              <p:nvPr/>
            </p:nvSpPr>
            <p:spPr>
              <a:xfrm>
                <a:off x="7774881" y="4163568"/>
                <a:ext cx="487046" cy="276999"/>
              </a:xfrm>
              <a:prstGeom prst="rect">
                <a:avLst/>
              </a:prstGeom>
              <a:blipFill>
                <a:blip r:embed="rId27"/>
                <a:stretch>
                  <a:fillRect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72E1C23-3656-44E6-808B-B989146C12E2}"/>
                  </a:ext>
                </a:extLst>
              </p:cNvPr>
              <p:cNvSpPr txBox="1"/>
              <p:nvPr/>
            </p:nvSpPr>
            <p:spPr>
              <a:xfrm>
                <a:off x="7741735" y="3270835"/>
                <a:ext cx="487046" cy="276999"/>
              </a:xfrm>
              <a:prstGeom prst="rect">
                <a:avLst/>
              </a:prstGeom>
              <a:noFill/>
            </p:spPr>
            <p:txBody>
              <a:bodyPr wrap="square" rtlCol="0">
                <a:spAutoFit/>
              </a:bodyPr>
              <a:lstStyle/>
              <a:p>
                <a:r>
                  <a:rPr lang="en-US" sz="1200" b="1" dirty="0">
                    <a:solidFill>
                      <a:srgbClr val="FF0000"/>
                    </a:solidFill>
                    <a:latin typeface="Book Antiqua" panose="02040602050305030304" pitchFamily="18" charset="0"/>
                  </a:rPr>
                  <a:t>-30</a:t>
                </a:r>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m:t>
                    </m:r>
                  </m:oMath>
                </a14:m>
                <a:endParaRPr lang="en-US" sz="1200" b="1" dirty="0">
                  <a:solidFill>
                    <a:srgbClr val="FF0000"/>
                  </a:solidFill>
                  <a:latin typeface="Book Antiqua" panose="02040602050305030304" pitchFamily="18" charset="0"/>
                </a:endParaRPr>
              </a:p>
            </p:txBody>
          </p:sp>
        </mc:Choice>
        <mc:Fallback xmlns="">
          <p:sp>
            <p:nvSpPr>
              <p:cNvPr id="61" name="TextBox 60">
                <a:extLst>
                  <a:ext uri="{FF2B5EF4-FFF2-40B4-BE49-F238E27FC236}">
                    <a16:creationId xmlns:a16="http://schemas.microsoft.com/office/drawing/2014/main" id="{F72E1C23-3656-44E6-808B-B989146C12E2}"/>
                  </a:ext>
                </a:extLst>
              </p:cNvPr>
              <p:cNvSpPr txBox="1">
                <a:spLocks noRot="1" noChangeAspect="1" noMove="1" noResize="1" noEditPoints="1" noAdjustHandles="1" noChangeArrowheads="1" noChangeShapeType="1" noTextEdit="1"/>
              </p:cNvSpPr>
              <p:nvPr/>
            </p:nvSpPr>
            <p:spPr>
              <a:xfrm>
                <a:off x="7741735" y="3270835"/>
                <a:ext cx="487046" cy="276999"/>
              </a:xfrm>
              <a:prstGeom prst="rect">
                <a:avLst/>
              </a:prstGeom>
              <a:blipFill>
                <a:blip r:embed="rId28"/>
                <a:stretch>
                  <a:fillRect l="-1250"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B08C669-9B20-4502-A023-1BE57004EA24}"/>
                  </a:ext>
                </a:extLst>
              </p:cNvPr>
              <p:cNvSpPr txBox="1"/>
              <p:nvPr/>
            </p:nvSpPr>
            <p:spPr>
              <a:xfrm>
                <a:off x="7741735" y="2325080"/>
                <a:ext cx="487046" cy="276999"/>
              </a:xfrm>
              <a:prstGeom prst="rect">
                <a:avLst/>
              </a:prstGeom>
              <a:noFill/>
            </p:spPr>
            <p:txBody>
              <a:bodyPr wrap="square" rtlCol="0">
                <a:spAutoFit/>
              </a:bodyPr>
              <a:lstStyle/>
              <a:p>
                <a:r>
                  <a:rPr lang="en-US" sz="1200" b="1" dirty="0">
                    <a:solidFill>
                      <a:srgbClr val="FF0000"/>
                    </a:solidFill>
                    <a:latin typeface="Book Antiqua" panose="02040602050305030304" pitchFamily="18" charset="0"/>
                  </a:rPr>
                  <a:t>-20</a:t>
                </a:r>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m:t>
                    </m:r>
                  </m:oMath>
                </a14:m>
                <a:endParaRPr lang="en-US" sz="1200" b="1" dirty="0">
                  <a:solidFill>
                    <a:srgbClr val="FF0000"/>
                  </a:solidFill>
                  <a:latin typeface="Book Antiqua" panose="02040602050305030304" pitchFamily="18" charset="0"/>
                </a:endParaRPr>
              </a:p>
            </p:txBody>
          </p:sp>
        </mc:Choice>
        <mc:Fallback xmlns="">
          <p:sp>
            <p:nvSpPr>
              <p:cNvPr id="62" name="TextBox 61">
                <a:extLst>
                  <a:ext uri="{FF2B5EF4-FFF2-40B4-BE49-F238E27FC236}">
                    <a16:creationId xmlns:a16="http://schemas.microsoft.com/office/drawing/2014/main" id="{5B08C669-9B20-4502-A023-1BE57004EA24}"/>
                  </a:ext>
                </a:extLst>
              </p:cNvPr>
              <p:cNvSpPr txBox="1">
                <a:spLocks noRot="1" noChangeAspect="1" noMove="1" noResize="1" noEditPoints="1" noAdjustHandles="1" noChangeArrowheads="1" noChangeShapeType="1" noTextEdit="1"/>
              </p:cNvSpPr>
              <p:nvPr/>
            </p:nvSpPr>
            <p:spPr>
              <a:xfrm>
                <a:off x="7741735" y="2325080"/>
                <a:ext cx="487046" cy="276999"/>
              </a:xfrm>
              <a:prstGeom prst="rect">
                <a:avLst/>
              </a:prstGeom>
              <a:blipFill>
                <a:blip r:embed="rId29"/>
                <a:stretch>
                  <a:fillRect l="-125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CE37B96-EACC-4D47-9E00-99B3F5DD2EE5}"/>
                  </a:ext>
                </a:extLst>
              </p:cNvPr>
              <p:cNvSpPr txBox="1"/>
              <p:nvPr/>
            </p:nvSpPr>
            <p:spPr>
              <a:xfrm>
                <a:off x="7764104" y="1442910"/>
                <a:ext cx="487046" cy="276999"/>
              </a:xfrm>
              <a:prstGeom prst="rect">
                <a:avLst/>
              </a:prstGeom>
              <a:noFill/>
            </p:spPr>
            <p:txBody>
              <a:bodyPr wrap="square" rtlCol="0">
                <a:spAutoFit/>
              </a:bodyPr>
              <a:lstStyle/>
              <a:p>
                <a:r>
                  <a:rPr lang="en-US" sz="1200" b="1" dirty="0">
                    <a:solidFill>
                      <a:srgbClr val="FF0000"/>
                    </a:solidFill>
                    <a:latin typeface="Book Antiqua" panose="02040602050305030304" pitchFamily="18" charset="0"/>
                  </a:rPr>
                  <a:t>-10</a:t>
                </a:r>
                <a14:m>
                  <m:oMath xmlns:m="http://schemas.openxmlformats.org/officeDocument/2006/math">
                    <m:r>
                      <a:rPr lang="en-US" sz="1200" b="1" i="1" smtClean="0">
                        <a:solidFill>
                          <a:srgbClr val="FF0000"/>
                        </a:solidFill>
                        <a:latin typeface="Cambria Math" panose="02040503050406030204" pitchFamily="18" charset="0"/>
                        <a:ea typeface="Cambria Math" panose="02040503050406030204" pitchFamily="18" charset="0"/>
                      </a:rPr>
                      <m:t>°</m:t>
                    </m:r>
                  </m:oMath>
                </a14:m>
                <a:endParaRPr lang="en-US" sz="1200" b="1" dirty="0">
                  <a:solidFill>
                    <a:srgbClr val="FF0000"/>
                  </a:solidFill>
                  <a:latin typeface="Book Antiqua" panose="02040602050305030304" pitchFamily="18" charset="0"/>
                </a:endParaRPr>
              </a:p>
            </p:txBody>
          </p:sp>
        </mc:Choice>
        <mc:Fallback xmlns="">
          <p:sp>
            <p:nvSpPr>
              <p:cNvPr id="63" name="TextBox 62">
                <a:extLst>
                  <a:ext uri="{FF2B5EF4-FFF2-40B4-BE49-F238E27FC236}">
                    <a16:creationId xmlns:a16="http://schemas.microsoft.com/office/drawing/2014/main" id="{0CE37B96-EACC-4D47-9E00-99B3F5DD2EE5}"/>
                  </a:ext>
                </a:extLst>
              </p:cNvPr>
              <p:cNvSpPr txBox="1">
                <a:spLocks noRot="1" noChangeAspect="1" noMove="1" noResize="1" noEditPoints="1" noAdjustHandles="1" noChangeArrowheads="1" noChangeShapeType="1" noTextEdit="1"/>
              </p:cNvSpPr>
              <p:nvPr/>
            </p:nvSpPr>
            <p:spPr>
              <a:xfrm>
                <a:off x="7764104" y="1442910"/>
                <a:ext cx="487046" cy="276999"/>
              </a:xfrm>
              <a:prstGeom prst="rect">
                <a:avLst/>
              </a:prstGeom>
              <a:blipFill>
                <a:blip r:embed="rId30"/>
                <a:stretch>
                  <a:fillRect l="-1250" t="-2222" b="-17778"/>
                </a:stretch>
              </a:blipFill>
            </p:spPr>
            <p:txBody>
              <a:bodyPr/>
              <a:lstStyle/>
              <a:p>
                <a:r>
                  <a:rPr lang="en-US">
                    <a:noFill/>
                  </a:rPr>
                  <a:t> </a:t>
                </a:r>
              </a:p>
            </p:txBody>
          </p:sp>
        </mc:Fallback>
      </mc:AlternateContent>
      <p:sp>
        <p:nvSpPr>
          <p:cNvPr id="3" name="Slayt Numarası Yer Tutucusu 3">
            <a:extLst>
              <a:ext uri="{FF2B5EF4-FFF2-40B4-BE49-F238E27FC236}">
                <a16:creationId xmlns:a16="http://schemas.microsoft.com/office/drawing/2014/main" id="{23451D9B-C54F-7F3C-FC9F-B8DE3FEA6CFE}"/>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8</a:t>
            </a:fld>
            <a:r>
              <a:rPr lang="en-US" dirty="0"/>
              <a:t>/18</a:t>
            </a:r>
          </a:p>
        </p:txBody>
      </p:sp>
    </p:spTree>
    <p:extLst>
      <p:ext uri="{BB962C8B-B14F-4D97-AF65-F5344CB8AC3E}">
        <p14:creationId xmlns:p14="http://schemas.microsoft.com/office/powerpoint/2010/main" val="2631409486"/>
      </p:ext>
    </p:extLst>
  </p:cSld>
  <p:clrMapOvr>
    <a:masterClrMapping/>
  </p:clrMapOvr>
  <mc:AlternateContent xmlns:mc="http://schemas.openxmlformats.org/markup-compatibility/2006" xmlns:p14="http://schemas.microsoft.com/office/powerpoint/2010/main">
    <mc:Choice Requires="p14">
      <p:transition spd="slow" p14:dur="2000" advTm="49443"/>
    </mc:Choice>
    <mc:Fallback xmlns="">
      <p:transition spd="slow" advTm="49443"/>
    </mc:Fallback>
  </mc:AlternateContent>
  <p:extLst>
    <p:ext uri="{E180D4A7-C9FB-4DFB-919C-405C955672EB}">
      <p14:showEvtLst xmlns:p14="http://schemas.microsoft.com/office/powerpoint/2010/main">
        <p14:playEvt time="19" objId="3"/>
        <p14:stopEvt time="49040"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32772" y="228601"/>
            <a:ext cx="8201628" cy="566529"/>
          </a:xfrm>
        </p:spPr>
        <p:txBody>
          <a:bodyPr/>
          <a:lstStyle/>
          <a:p>
            <a:r>
              <a:rPr lang="tr-TR" dirty="0"/>
              <a:t>Iris Data Collection Platform</a:t>
            </a:r>
            <a:endParaRPr lang="en-US" dirty="0"/>
          </a:p>
        </p:txBody>
      </p:sp>
      <p:sp>
        <p:nvSpPr>
          <p:cNvPr id="3" name="Slayt Numarası Yer Tutucusu 3">
            <a:extLst>
              <a:ext uri="{FF2B5EF4-FFF2-40B4-BE49-F238E27FC236}">
                <a16:creationId xmlns:a16="http://schemas.microsoft.com/office/drawing/2014/main" id="{32336204-2F5A-67FF-60FE-B2F2BFDC23C5}"/>
              </a:ext>
            </a:extLst>
          </p:cNvPr>
          <p:cNvSpPr>
            <a:spLocks noGrp="1"/>
          </p:cNvSpPr>
          <p:nvPr>
            <p:ph type="sldNum" sz="quarter" idx="10"/>
          </p:nvPr>
        </p:nvSpPr>
        <p:spPr>
          <a:xfrm>
            <a:off x="8534400" y="6477000"/>
            <a:ext cx="609600" cy="317500"/>
          </a:xfrm>
        </p:spPr>
        <p:txBody>
          <a:bodyPr/>
          <a:lstStyle/>
          <a:p>
            <a:pPr>
              <a:defRPr/>
            </a:pPr>
            <a:fld id="{C26AF885-1D61-4BC7-A2F1-80E136C08162}" type="slidenum">
              <a:rPr lang="en-US" smtClean="0"/>
              <a:pPr>
                <a:defRPr/>
              </a:pPr>
              <a:t>9</a:t>
            </a:fld>
            <a:r>
              <a:rPr lang="en-US" dirty="0"/>
              <a:t>/18</a:t>
            </a:r>
          </a:p>
        </p:txBody>
      </p:sp>
      <p:pic>
        <p:nvPicPr>
          <p:cNvPr id="4" name="Iris Data Capture Platform_4X.wmv">
            <a:hlinkClick r:id="" action="ppaction://media"/>
            <a:extLst>
              <a:ext uri="{FF2B5EF4-FFF2-40B4-BE49-F238E27FC236}">
                <a16:creationId xmlns:a16="http://schemas.microsoft.com/office/drawing/2014/main" id="{09388E51-7303-E80D-6656-6C8D23A11C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76288" y="715566"/>
            <a:ext cx="7377112" cy="5532834"/>
          </a:xfrm>
        </p:spPr>
      </p:pic>
      <p:pic>
        <p:nvPicPr>
          <p:cNvPr id="5" name="Picture 4">
            <a:extLst>
              <a:ext uri="{FF2B5EF4-FFF2-40B4-BE49-F238E27FC236}">
                <a16:creationId xmlns:a16="http://schemas.microsoft.com/office/drawing/2014/main" id="{C19502AB-EACD-2990-37D9-46A9D4F0C5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186" y="715566"/>
            <a:ext cx="8340042" cy="5573510"/>
          </a:xfrm>
          <a:prstGeom prst="rect">
            <a:avLst/>
          </a:prstGeom>
        </p:spPr>
      </p:pic>
      <p:pic>
        <p:nvPicPr>
          <p:cNvPr id="7" name="Picture 4">
            <a:extLst>
              <a:ext uri="{FF2B5EF4-FFF2-40B4-BE49-F238E27FC236}">
                <a16:creationId xmlns:a16="http://schemas.microsoft.com/office/drawing/2014/main" id="{002ED93E-C2F9-68AB-49A0-77D2240B6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98" y="715565"/>
            <a:ext cx="8749604" cy="557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3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1_Default Design">
  <a:themeElements>
    <a:clrScheme name="">
      <a:dk1>
        <a:srgbClr val="000000"/>
      </a:dk1>
      <a:lt1>
        <a:srgbClr val="FFFFFF"/>
      </a:lt1>
      <a:dk2>
        <a:srgbClr val="000000"/>
      </a:dk2>
      <a:lt2>
        <a:srgbClr val="D8D8D8"/>
      </a:lt2>
      <a:accent1>
        <a:srgbClr val="E48D06"/>
      </a:accent1>
      <a:accent2>
        <a:srgbClr val="888882"/>
      </a:accent2>
      <a:accent3>
        <a:srgbClr val="FFFFFF"/>
      </a:accent3>
      <a:accent4>
        <a:srgbClr val="000000"/>
      </a:accent4>
      <a:accent5>
        <a:srgbClr val="EFC5AA"/>
      </a:accent5>
      <a:accent6>
        <a:srgbClr val="7B7B75"/>
      </a:accent6>
      <a:hlink>
        <a:srgbClr val="B01E2D"/>
      </a:hlink>
      <a:folHlink>
        <a:srgbClr val="FBC977"/>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62615D"/>
        </a:dk2>
        <a:lt2>
          <a:srgbClr val="D8D8D8"/>
        </a:lt2>
        <a:accent1>
          <a:srgbClr val="E48D06"/>
        </a:accent1>
        <a:accent2>
          <a:srgbClr val="B09A84"/>
        </a:accent2>
        <a:accent3>
          <a:srgbClr val="FFFFFF"/>
        </a:accent3>
        <a:accent4>
          <a:srgbClr val="000000"/>
        </a:accent4>
        <a:accent5>
          <a:srgbClr val="EFC5AA"/>
        </a:accent5>
        <a:accent6>
          <a:srgbClr val="9F8B77"/>
        </a:accent6>
        <a:hlink>
          <a:srgbClr val="B01E2D"/>
        </a:hlink>
        <a:folHlink>
          <a:srgbClr val="E4E40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
      <a:dk1>
        <a:srgbClr val="000000"/>
      </a:dk1>
      <a:lt1>
        <a:srgbClr val="FFFFFF"/>
      </a:lt1>
      <a:dk2>
        <a:srgbClr val="000000"/>
      </a:dk2>
      <a:lt2>
        <a:srgbClr val="D8D8D8"/>
      </a:lt2>
      <a:accent1>
        <a:srgbClr val="E48D06"/>
      </a:accent1>
      <a:accent2>
        <a:srgbClr val="888882"/>
      </a:accent2>
      <a:accent3>
        <a:srgbClr val="FFFFFF"/>
      </a:accent3>
      <a:accent4>
        <a:srgbClr val="000000"/>
      </a:accent4>
      <a:accent5>
        <a:srgbClr val="EFC5AA"/>
      </a:accent5>
      <a:accent6>
        <a:srgbClr val="7B7B75"/>
      </a:accent6>
      <a:hlink>
        <a:srgbClr val="B01E2D"/>
      </a:hlink>
      <a:folHlink>
        <a:srgbClr val="FBC977"/>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accent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62615D"/>
        </a:dk2>
        <a:lt2>
          <a:srgbClr val="D8D8D8"/>
        </a:lt2>
        <a:accent1>
          <a:srgbClr val="E48D06"/>
        </a:accent1>
        <a:accent2>
          <a:srgbClr val="B09A84"/>
        </a:accent2>
        <a:accent3>
          <a:srgbClr val="FFFFFF"/>
        </a:accent3>
        <a:accent4>
          <a:srgbClr val="000000"/>
        </a:accent4>
        <a:accent5>
          <a:srgbClr val="EFC5AA"/>
        </a:accent5>
        <a:accent6>
          <a:srgbClr val="9F8B77"/>
        </a:accent6>
        <a:hlink>
          <a:srgbClr val="B01E2D"/>
        </a:hlink>
        <a:folHlink>
          <a:srgbClr val="E4E40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9008</TotalTime>
  <Words>1748</Words>
  <Application>Microsoft Office PowerPoint</Application>
  <PresentationFormat>On-screen Show (4:3)</PresentationFormat>
  <Paragraphs>232</Paragraphs>
  <Slides>24</Slides>
  <Notes>20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Book Antiqua</vt:lpstr>
      <vt:lpstr>Cambria Math</vt:lpstr>
      <vt:lpstr>Times New Roman</vt:lpstr>
      <vt:lpstr>1_Default Design</vt:lpstr>
      <vt:lpstr>2_Default Design</vt:lpstr>
      <vt:lpstr>PowerPoint Presentation</vt:lpstr>
      <vt:lpstr>Motivation for Biometrics</vt:lpstr>
      <vt:lpstr>Why Iris Biometrics?</vt:lpstr>
      <vt:lpstr>Stand-off Iris Recognition Systems</vt:lpstr>
      <vt:lpstr>Existing Stand-off Iris Recognition Systems</vt:lpstr>
      <vt:lpstr>PowerPoint Presentation</vt:lpstr>
      <vt:lpstr>Deep Learning Iris Architecture</vt:lpstr>
      <vt:lpstr>Original Dataset</vt:lpstr>
      <vt:lpstr>Iris Data Collection Platform</vt:lpstr>
      <vt:lpstr>Distribution of Occlusion in Dataset</vt:lpstr>
      <vt:lpstr>Relevant Cohorts</vt:lpstr>
      <vt:lpstr>Synthetic Blinking Flowchart</vt:lpstr>
      <vt:lpstr>Experimental Design</vt:lpstr>
      <vt:lpstr>Hyperparameters &amp; Image Augmentation</vt:lpstr>
      <vt:lpstr>Baseline Model</vt:lpstr>
      <vt:lpstr>Original AND 0-30% Occlusion Cohorts</vt:lpstr>
      <vt:lpstr>Original AND 0-60% Occlusion Cohorts</vt:lpstr>
      <vt:lpstr>Original AND 0-90% Occlusion Cohorts</vt:lpstr>
      <vt:lpstr>Baseline Model</vt:lpstr>
      <vt:lpstr>Original AND 0-30% Occlusion Cohorts</vt:lpstr>
      <vt:lpstr>Original AND 0-60% Occlusion Cohorts</vt:lpstr>
      <vt:lpstr>Original AND 0-90% Occlusion Cohorts</vt:lpstr>
      <vt:lpstr>Closing Remarks</vt:lpstr>
      <vt:lpstr>PowerPoint Presentation</vt:lpstr>
    </vt:vector>
  </TitlesOfParts>
  <Company>Kennesaw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IWBF 2021</dc:title>
  <dc:subject>Fragile Bits in Off-angle Iris</dc:subject>
  <dc:creator>Mahmut Karakaya</dc:creator>
  <cp:lastModifiedBy>Daniel Tebor</cp:lastModifiedBy>
  <cp:revision>186</cp:revision>
  <cp:lastPrinted>2011-06-13T11:16:48Z</cp:lastPrinted>
  <dcterms:created xsi:type="dcterms:W3CDTF">2006-04-10T21:16:21Z</dcterms:created>
  <dcterms:modified xsi:type="dcterms:W3CDTF">2024-04-16T07:03:30Z</dcterms:modified>
</cp:coreProperties>
</file>